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0.jpg" ContentType="image/jpeg"/>
  <Override PartName="/ppt/notesSlides/notesSlide3.xml" ContentType="application/vnd.openxmlformats-officedocument.presentationml.notesSlide+xml"/>
  <Override PartName="/ppt/media/image31.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82.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86.jpg" ContentType="image/jpeg"/>
  <Override PartName="/ppt/media/image87.jpg" ContentType="image/jpeg"/>
  <Override PartName="/ppt/media/image88.jpg" ContentType="image/jpeg"/>
  <Override PartName="/ppt/media/image89.jpg" ContentType="image/jpeg"/>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1"/>
    <p:sldMasterId id="2147483851" r:id="rId2"/>
  </p:sldMasterIdLst>
  <p:notesMasterIdLst>
    <p:notesMasterId r:id="rId40"/>
  </p:notesMasterIdLst>
  <p:handoutMasterIdLst>
    <p:handoutMasterId r:id="rId41"/>
  </p:handoutMasterIdLst>
  <p:sldIdLst>
    <p:sldId id="264" r:id="rId3"/>
    <p:sldId id="374" r:id="rId4"/>
    <p:sldId id="280" r:id="rId5"/>
    <p:sldId id="282" r:id="rId6"/>
    <p:sldId id="283" r:id="rId7"/>
    <p:sldId id="368" r:id="rId8"/>
    <p:sldId id="384" r:id="rId9"/>
    <p:sldId id="298" r:id="rId10"/>
    <p:sldId id="257" r:id="rId11"/>
    <p:sldId id="276" r:id="rId12"/>
    <p:sldId id="265" r:id="rId13"/>
    <p:sldId id="372" r:id="rId14"/>
    <p:sldId id="266" r:id="rId15"/>
    <p:sldId id="386" r:id="rId16"/>
    <p:sldId id="385" r:id="rId17"/>
    <p:sldId id="382" r:id="rId18"/>
    <p:sldId id="381" r:id="rId19"/>
    <p:sldId id="377" r:id="rId20"/>
    <p:sldId id="376" r:id="rId21"/>
    <p:sldId id="378" r:id="rId22"/>
    <p:sldId id="256" r:id="rId23"/>
    <p:sldId id="387" r:id="rId24"/>
    <p:sldId id="258" r:id="rId25"/>
    <p:sldId id="259" r:id="rId26"/>
    <p:sldId id="379" r:id="rId27"/>
    <p:sldId id="390" r:id="rId28"/>
    <p:sldId id="389" r:id="rId29"/>
    <p:sldId id="391" r:id="rId30"/>
    <p:sldId id="392" r:id="rId31"/>
    <p:sldId id="380" r:id="rId32"/>
    <p:sldId id="402" r:id="rId33"/>
    <p:sldId id="394" r:id="rId34"/>
    <p:sldId id="400" r:id="rId35"/>
    <p:sldId id="401" r:id="rId36"/>
    <p:sldId id="397" r:id="rId37"/>
    <p:sldId id="364" r:id="rId38"/>
    <p:sldId id="398" r:id="rId39"/>
  </p:sldIdLst>
  <p:sldSz cx="6858000" cy="5143500"/>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57D3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90278" autoAdjust="0"/>
  </p:normalViewPr>
  <p:slideViewPr>
    <p:cSldViewPr>
      <p:cViewPr varScale="1">
        <p:scale>
          <a:sx n="136" d="100"/>
          <a:sy n="136" d="100"/>
        </p:scale>
        <p:origin x="1818" y="114"/>
      </p:cViewPr>
      <p:guideLst>
        <p:guide orient="horz" pos="1620"/>
        <p:guide pos="2160"/>
      </p:guideLst>
    </p:cSldViewPr>
  </p:slideViewPr>
  <p:notesTextViewPr>
    <p:cViewPr>
      <p:scale>
        <a:sx n="100" d="100"/>
        <a:sy n="100" d="100"/>
      </p:scale>
      <p:origin x="0" y="0"/>
    </p:cViewPr>
  </p:notesTextViewPr>
  <p:sorterViewPr>
    <p:cViewPr varScale="1">
      <p:scale>
        <a:sx n="1" d="1"/>
        <a:sy n="1" d="1"/>
      </p:scale>
      <p:origin x="0" y="-5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6967" cy="465192"/>
          </a:xfrm>
          <a:prstGeom prst="rect">
            <a:avLst/>
          </a:prstGeom>
        </p:spPr>
        <p:txBody>
          <a:bodyPr vert="horz" wrap="square" lIns="90452" tIns="45226" rIns="90452" bIns="45226" numCol="1" anchor="t" anchorCtr="0" compatLnSpc="1">
            <a:prstTxWarp prst="textNoShape">
              <a:avLst/>
            </a:prstTxWarp>
          </a:bodyPr>
          <a:lstStyle>
            <a:lvl1pPr>
              <a:defRPr sz="1200"/>
            </a:lvl1pPr>
          </a:lstStyle>
          <a:p>
            <a:pPr>
              <a:defRPr/>
            </a:pPr>
            <a:endParaRPr lang="en-GB" altLang="en-US"/>
          </a:p>
        </p:txBody>
      </p:sp>
      <p:sp>
        <p:nvSpPr>
          <p:cNvPr id="3" name="Date Placeholder 2"/>
          <p:cNvSpPr>
            <a:spLocks noGrp="1"/>
          </p:cNvSpPr>
          <p:nvPr>
            <p:ph type="dt" sz="quarter" idx="1"/>
          </p:nvPr>
        </p:nvSpPr>
        <p:spPr>
          <a:xfrm>
            <a:off x="3971797" y="0"/>
            <a:ext cx="3036967" cy="465192"/>
          </a:xfrm>
          <a:prstGeom prst="rect">
            <a:avLst/>
          </a:prstGeom>
        </p:spPr>
        <p:txBody>
          <a:bodyPr vert="horz" wrap="square" lIns="90452" tIns="45226" rIns="90452" bIns="45226" numCol="1" anchor="t" anchorCtr="0" compatLnSpc="1">
            <a:prstTxWarp prst="textNoShape">
              <a:avLst/>
            </a:prstTxWarp>
          </a:bodyPr>
          <a:lstStyle>
            <a:lvl1pPr algn="r">
              <a:defRPr sz="1200"/>
            </a:lvl1pPr>
          </a:lstStyle>
          <a:p>
            <a:pPr>
              <a:defRPr/>
            </a:pPr>
            <a:fld id="{F219A90B-1DCD-4D6D-A214-06960D07DB75}" type="datetime1">
              <a:rPr lang="en-GB" altLang="en-US"/>
              <a:pPr>
                <a:defRPr/>
              </a:pPr>
              <a:t>03/09/2023</a:t>
            </a:fld>
            <a:endParaRPr lang="en-GB" altLang="en-US"/>
          </a:p>
        </p:txBody>
      </p:sp>
      <p:sp>
        <p:nvSpPr>
          <p:cNvPr id="4" name="Footer Placeholder 3"/>
          <p:cNvSpPr>
            <a:spLocks noGrp="1"/>
          </p:cNvSpPr>
          <p:nvPr>
            <p:ph type="ftr" sz="quarter" idx="2"/>
          </p:nvPr>
        </p:nvSpPr>
        <p:spPr>
          <a:xfrm>
            <a:off x="1" y="8829723"/>
            <a:ext cx="3036967" cy="465191"/>
          </a:xfrm>
          <a:prstGeom prst="rect">
            <a:avLst/>
          </a:prstGeom>
        </p:spPr>
        <p:txBody>
          <a:bodyPr vert="horz" wrap="square" lIns="90452" tIns="45226" rIns="90452" bIns="45226" numCol="1" anchor="b" anchorCtr="0" compatLnSpc="1">
            <a:prstTxWarp prst="textNoShape">
              <a:avLst/>
            </a:prstTxWarp>
          </a:bodyPr>
          <a:lstStyle>
            <a:lvl1pPr>
              <a:defRPr sz="1200"/>
            </a:lvl1pPr>
          </a:lstStyle>
          <a:p>
            <a:pPr>
              <a:defRPr/>
            </a:pPr>
            <a:r>
              <a:rPr lang="en-GB" altLang="en-US"/>
              <a:t>30 Aug 23 Stelios awards for Young Entrepreneurs in Greece 4sept2023</a:t>
            </a:r>
          </a:p>
        </p:txBody>
      </p:sp>
      <p:sp>
        <p:nvSpPr>
          <p:cNvPr id="5" name="Slide Number Placeholder 4"/>
          <p:cNvSpPr>
            <a:spLocks noGrp="1"/>
          </p:cNvSpPr>
          <p:nvPr>
            <p:ph type="sldNum" sz="quarter" idx="3"/>
          </p:nvPr>
        </p:nvSpPr>
        <p:spPr>
          <a:xfrm>
            <a:off x="3971797" y="8829723"/>
            <a:ext cx="3036967" cy="465191"/>
          </a:xfrm>
          <a:prstGeom prst="rect">
            <a:avLst/>
          </a:prstGeom>
        </p:spPr>
        <p:txBody>
          <a:bodyPr vert="horz" wrap="square" lIns="90452" tIns="45226" rIns="90452" bIns="45226" numCol="1" anchor="b" anchorCtr="0" compatLnSpc="1">
            <a:prstTxWarp prst="textNoShape">
              <a:avLst/>
            </a:prstTxWarp>
          </a:bodyPr>
          <a:lstStyle>
            <a:lvl1pPr algn="r">
              <a:defRPr sz="1200"/>
            </a:lvl1pPr>
          </a:lstStyle>
          <a:p>
            <a:pPr>
              <a:defRPr/>
            </a:pPr>
            <a:fld id="{B9C175AF-2BCB-4464-BFD3-909EF19B0082}" type="slidenum">
              <a:rPr lang="en-GB" altLang="en-US"/>
              <a:pPr>
                <a:defRPr/>
              </a:pPr>
              <a:t>‹#›</a:t>
            </a:fld>
            <a:endParaRPr lang="en-GB" altLang="en-US"/>
          </a:p>
        </p:txBody>
      </p:sp>
    </p:spTree>
    <p:extLst>
      <p:ext uri="{BB962C8B-B14F-4D97-AF65-F5344CB8AC3E}">
        <p14:creationId xmlns:p14="http://schemas.microsoft.com/office/powerpoint/2010/main" val="122481727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192"/>
          </a:xfrm>
          <a:prstGeom prst="rect">
            <a:avLst/>
          </a:prstGeom>
        </p:spPr>
        <p:txBody>
          <a:bodyPr vert="horz" wrap="square" lIns="91711" tIns="45854" rIns="91711" bIns="45854" numCol="1" anchor="t" anchorCtr="0" compatLnSpc="1">
            <a:prstTxWarp prst="textNoShape">
              <a:avLst/>
            </a:prstTxWarp>
          </a:bodyPr>
          <a:lstStyle>
            <a:lvl1pPr>
              <a:defRPr sz="1200"/>
            </a:lvl1pPr>
          </a:lstStyle>
          <a:p>
            <a:pPr>
              <a:defRPr/>
            </a:pPr>
            <a:endParaRPr lang="en-US" altLang="en-US"/>
          </a:p>
        </p:txBody>
      </p:sp>
      <p:sp>
        <p:nvSpPr>
          <p:cNvPr id="3" name="Date Placeholder 2"/>
          <p:cNvSpPr>
            <a:spLocks noGrp="1"/>
          </p:cNvSpPr>
          <p:nvPr>
            <p:ph type="dt" idx="1"/>
          </p:nvPr>
        </p:nvSpPr>
        <p:spPr>
          <a:xfrm>
            <a:off x="3970159" y="0"/>
            <a:ext cx="3038604" cy="465192"/>
          </a:xfrm>
          <a:prstGeom prst="rect">
            <a:avLst/>
          </a:prstGeom>
        </p:spPr>
        <p:txBody>
          <a:bodyPr vert="horz" wrap="square" lIns="91711" tIns="45854" rIns="91711" bIns="45854" numCol="1" anchor="t" anchorCtr="0" compatLnSpc="1">
            <a:prstTxWarp prst="textNoShape">
              <a:avLst/>
            </a:prstTxWarp>
          </a:bodyPr>
          <a:lstStyle>
            <a:lvl1pPr algn="r">
              <a:defRPr sz="1200"/>
            </a:lvl1pPr>
          </a:lstStyle>
          <a:p>
            <a:pPr>
              <a:defRPr/>
            </a:pPr>
            <a:fld id="{CB8AB38B-0E13-4E12-A3E3-1E35267C8CB4}" type="datetime1">
              <a:rPr lang="en-US" altLang="en-US"/>
              <a:pPr>
                <a:defRPr/>
              </a:pPr>
              <a:t>9/3/2023</a:t>
            </a:fld>
            <a:endParaRPr lang="en-US" altLang="en-US"/>
          </a:p>
        </p:txBody>
      </p:sp>
      <p:sp>
        <p:nvSpPr>
          <p:cNvPr id="4" name="Slide Image Placeholder 3"/>
          <p:cNvSpPr>
            <a:spLocks noGrp="1" noRot="1" noChangeAspect="1"/>
          </p:cNvSpPr>
          <p:nvPr>
            <p:ph type="sldImg" idx="2"/>
          </p:nvPr>
        </p:nvSpPr>
        <p:spPr>
          <a:xfrm>
            <a:off x="1182688" y="698500"/>
            <a:ext cx="4645025" cy="3482975"/>
          </a:xfrm>
          <a:prstGeom prst="rect">
            <a:avLst/>
          </a:prstGeom>
          <a:noFill/>
          <a:ln w="12700">
            <a:solidFill>
              <a:prstClr val="black"/>
            </a:solidFill>
          </a:ln>
        </p:spPr>
        <p:txBody>
          <a:bodyPr vert="horz" wrap="square" lIns="91711" tIns="45854" rIns="91711" bIns="45854" numCol="1" anchor="ctr" anchorCtr="0" compatLnSpc="1">
            <a:prstTxWarp prst="textNoShape">
              <a:avLst/>
            </a:prstTxWarp>
          </a:bodyPr>
          <a:lstStyle/>
          <a:p>
            <a:pPr lvl="0"/>
            <a:endParaRPr lang="en-US" altLang="en-US" noProof="0"/>
          </a:p>
        </p:txBody>
      </p:sp>
      <p:sp>
        <p:nvSpPr>
          <p:cNvPr id="5" name="Notes Placeholder 4"/>
          <p:cNvSpPr>
            <a:spLocks noGrp="1"/>
          </p:cNvSpPr>
          <p:nvPr>
            <p:ph type="body" sz="quarter" idx="3"/>
          </p:nvPr>
        </p:nvSpPr>
        <p:spPr>
          <a:xfrm>
            <a:off x="700713" y="4417091"/>
            <a:ext cx="5608975" cy="4182265"/>
          </a:xfrm>
          <a:prstGeom prst="rect">
            <a:avLst/>
          </a:prstGeom>
        </p:spPr>
        <p:txBody>
          <a:bodyPr vert="horz" lIns="91711" tIns="45854" rIns="91711" bIns="4585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723"/>
            <a:ext cx="3038604" cy="465191"/>
          </a:xfrm>
          <a:prstGeom prst="rect">
            <a:avLst/>
          </a:prstGeom>
        </p:spPr>
        <p:txBody>
          <a:bodyPr vert="horz" wrap="square" lIns="91711" tIns="45854" rIns="91711" bIns="45854" numCol="1" anchor="b" anchorCtr="0" compatLnSpc="1">
            <a:prstTxWarp prst="textNoShape">
              <a:avLst/>
            </a:prstTxWarp>
          </a:bodyPr>
          <a:lstStyle>
            <a:lvl1pPr>
              <a:defRPr sz="1200"/>
            </a:lvl1pPr>
          </a:lstStyle>
          <a:p>
            <a:pPr>
              <a:defRPr/>
            </a:pPr>
            <a:r>
              <a:rPr lang="en-GB" altLang="en-US"/>
              <a:t>30 Aug 23 Stelios awards for Young Entrepreneurs in Greece 4sept2023</a:t>
            </a:r>
            <a:endParaRPr lang="en-US" altLang="en-US"/>
          </a:p>
        </p:txBody>
      </p:sp>
      <p:sp>
        <p:nvSpPr>
          <p:cNvPr id="7" name="Slide Number Placeholder 6"/>
          <p:cNvSpPr>
            <a:spLocks noGrp="1"/>
          </p:cNvSpPr>
          <p:nvPr>
            <p:ph type="sldNum" sz="quarter" idx="5"/>
          </p:nvPr>
        </p:nvSpPr>
        <p:spPr>
          <a:xfrm>
            <a:off x="3970159" y="8829723"/>
            <a:ext cx="3038604" cy="465191"/>
          </a:xfrm>
          <a:prstGeom prst="rect">
            <a:avLst/>
          </a:prstGeom>
        </p:spPr>
        <p:txBody>
          <a:bodyPr vert="horz" wrap="square" lIns="91711" tIns="45854" rIns="91711" bIns="45854" numCol="1" anchor="b" anchorCtr="0" compatLnSpc="1">
            <a:prstTxWarp prst="textNoShape">
              <a:avLst/>
            </a:prstTxWarp>
          </a:bodyPr>
          <a:lstStyle>
            <a:lvl1pPr algn="r">
              <a:defRPr sz="1200"/>
            </a:lvl1pPr>
          </a:lstStyle>
          <a:p>
            <a:pPr>
              <a:defRPr/>
            </a:pPr>
            <a:fld id="{AF0497DE-6578-4C98-929B-E06DD83EF199}" type="slidenum">
              <a:rPr lang="en-US" altLang="en-US"/>
              <a:pPr>
                <a:defRPr/>
              </a:pPr>
              <a:t>‹#›</a:t>
            </a:fld>
            <a:endParaRPr lang="en-US" altLang="en-US"/>
          </a:p>
        </p:txBody>
      </p:sp>
    </p:spTree>
    <p:extLst>
      <p:ext uri="{BB962C8B-B14F-4D97-AF65-F5344CB8AC3E}">
        <p14:creationId xmlns:p14="http://schemas.microsoft.com/office/powerpoint/2010/main" val="204130897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82688" y="698500"/>
            <a:ext cx="4645025" cy="3482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fr-FR">
              <a:ea typeface="ＭＳ Ｐゴシック" pitchFamily="34" charset="-128"/>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3425" indent="-282575" eaLnBrk="0" hangingPunct="0">
              <a:spcBef>
                <a:spcPct val="30000"/>
              </a:spcBef>
              <a:defRPr sz="1200">
                <a:solidFill>
                  <a:schemeClr val="tx1"/>
                </a:solidFill>
                <a:latin typeface="Calibri" pitchFamily="34" charset="0"/>
                <a:ea typeface="ＭＳ Ｐゴシック" pitchFamily="34" charset="-128"/>
              </a:defRPr>
            </a:lvl2pPr>
            <a:lvl3pPr marL="1130300" indent="-225425" eaLnBrk="0" hangingPunct="0">
              <a:spcBef>
                <a:spcPct val="30000"/>
              </a:spcBef>
              <a:defRPr sz="1200">
                <a:solidFill>
                  <a:schemeClr val="tx1"/>
                </a:solidFill>
                <a:latin typeface="Calibri" pitchFamily="34" charset="0"/>
                <a:ea typeface="ＭＳ Ｐゴシック" pitchFamily="34" charset="-128"/>
              </a:defRPr>
            </a:lvl3pPr>
            <a:lvl4pPr marL="1582738" indent="-225425" eaLnBrk="0" hangingPunct="0">
              <a:spcBef>
                <a:spcPct val="30000"/>
              </a:spcBef>
              <a:defRPr sz="1200">
                <a:solidFill>
                  <a:schemeClr val="tx1"/>
                </a:solidFill>
                <a:latin typeface="Calibri" pitchFamily="34" charset="0"/>
                <a:ea typeface="ＭＳ Ｐゴシック" pitchFamily="34" charset="-128"/>
              </a:defRPr>
            </a:lvl4pPr>
            <a:lvl5pPr marL="2035175" indent="-225425" eaLnBrk="0" hangingPunct="0">
              <a:spcBef>
                <a:spcPct val="30000"/>
              </a:spcBef>
              <a:defRPr sz="1200">
                <a:solidFill>
                  <a:schemeClr val="tx1"/>
                </a:solidFill>
                <a:latin typeface="Calibri" pitchFamily="34" charset="0"/>
                <a:ea typeface="ＭＳ Ｐゴシック" pitchFamily="34" charset="-128"/>
              </a:defRPr>
            </a:lvl5pPr>
            <a:lvl6pPr marL="2492375" indent="-22542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49575" indent="-22542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06775" indent="-22542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63975" indent="-22542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93037E15-9E34-405C-8A8F-68AE9A77C64C}" type="slidenum">
              <a:rPr lang="en-US" altLang="en-US" smtClean="0">
                <a:latin typeface="Arial" charset="0"/>
              </a:rPr>
              <a:pPr eaLnBrk="1" hangingPunct="1">
                <a:spcBef>
                  <a:spcPct val="0"/>
                </a:spcBef>
              </a:pPr>
              <a:t>1</a:t>
            </a:fld>
            <a:endParaRPr lang="en-US" altLang="en-US">
              <a:latin typeface="Arial" charset="0"/>
            </a:endParaRPr>
          </a:p>
        </p:txBody>
      </p:sp>
      <p:sp>
        <p:nvSpPr>
          <p:cNvPr id="2" name="Footer Placeholder 1">
            <a:extLst>
              <a:ext uri="{FF2B5EF4-FFF2-40B4-BE49-F238E27FC236}">
                <a16:creationId xmlns:a16="http://schemas.microsoft.com/office/drawing/2014/main" id="{376B42A1-9A74-75E8-43AD-042455367FA2}"/>
              </a:ext>
            </a:extLst>
          </p:cNvPr>
          <p:cNvSpPr>
            <a:spLocks noGrp="1"/>
          </p:cNvSpPr>
          <p:nvPr>
            <p:ph type="ftr" sz="quarter" idx="4"/>
          </p:nvPr>
        </p:nvSpPr>
        <p:spPr/>
        <p:txBody>
          <a:bodyPr/>
          <a:lstStyle/>
          <a:p>
            <a:pPr>
              <a:defRPr/>
            </a:pPr>
            <a:r>
              <a:rPr lang="en-GB" altLang="en-US"/>
              <a:t>30 Aug 23 Stelios awards for Young Entrepreneurs in Greece 4sept2023</a:t>
            </a: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a:defRPr/>
            </a:pPr>
            <a:r>
              <a:rPr lang="en-GB" altLang="en-US"/>
              <a:t>30 Aug 23 Stelios awards for Young Entrepreneurs in Greece 4sept2023</a:t>
            </a:r>
            <a:endParaRPr lang="en-US" altLang="en-US"/>
          </a:p>
        </p:txBody>
      </p:sp>
      <p:sp>
        <p:nvSpPr>
          <p:cNvPr id="5" name="Slide Number Placeholder 4"/>
          <p:cNvSpPr>
            <a:spLocks noGrp="1"/>
          </p:cNvSpPr>
          <p:nvPr>
            <p:ph type="sldNum" sz="quarter" idx="5"/>
          </p:nvPr>
        </p:nvSpPr>
        <p:spPr/>
        <p:txBody>
          <a:bodyPr/>
          <a:lstStyle/>
          <a:p>
            <a:pPr>
              <a:defRPr/>
            </a:pPr>
            <a:fld id="{AF0497DE-6578-4C98-929B-E06DD83EF199}" type="slidenum">
              <a:rPr lang="en-US" altLang="en-US" smtClean="0"/>
              <a:pPr>
                <a:defRPr/>
              </a:pPr>
              <a:t>7</a:t>
            </a:fld>
            <a:endParaRPr lang="en-US" altLang="en-US"/>
          </a:p>
        </p:txBody>
      </p:sp>
    </p:spTree>
    <p:extLst>
      <p:ext uri="{BB962C8B-B14F-4D97-AF65-F5344CB8AC3E}">
        <p14:creationId xmlns:p14="http://schemas.microsoft.com/office/powerpoint/2010/main" val="168354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a:defRPr/>
            </a:pPr>
            <a:r>
              <a:rPr lang="en-GB" altLang="en-US"/>
              <a:t>30 Aug 23 Stelios awards for Young Entrepreneurs in Greece 4sept2023</a:t>
            </a:r>
            <a:endParaRPr lang="en-US" altLang="en-US"/>
          </a:p>
        </p:txBody>
      </p:sp>
      <p:sp>
        <p:nvSpPr>
          <p:cNvPr id="5" name="Slide Number Placeholder 4"/>
          <p:cNvSpPr>
            <a:spLocks noGrp="1"/>
          </p:cNvSpPr>
          <p:nvPr>
            <p:ph type="sldNum" sz="quarter" idx="5"/>
          </p:nvPr>
        </p:nvSpPr>
        <p:spPr/>
        <p:txBody>
          <a:bodyPr/>
          <a:lstStyle/>
          <a:p>
            <a:pPr>
              <a:defRPr/>
            </a:pPr>
            <a:fld id="{AF0497DE-6578-4C98-929B-E06DD83EF199}" type="slidenum">
              <a:rPr lang="en-US" altLang="en-US" smtClean="0"/>
              <a:pPr>
                <a:defRPr/>
              </a:pPr>
              <a:t>12</a:t>
            </a:fld>
            <a:endParaRPr lang="en-US" altLang="en-US"/>
          </a:p>
        </p:txBody>
      </p:sp>
    </p:spTree>
    <p:extLst>
      <p:ext uri="{BB962C8B-B14F-4D97-AF65-F5344CB8AC3E}">
        <p14:creationId xmlns:p14="http://schemas.microsoft.com/office/powerpoint/2010/main" val="344825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a:defRPr/>
            </a:pPr>
            <a:r>
              <a:rPr lang="en-GB" altLang="en-US"/>
              <a:t>30 Aug 23 Stelios awards for Young Entrepreneurs in Greece 4sept2023</a:t>
            </a:r>
            <a:endParaRPr lang="en-US" altLang="en-US"/>
          </a:p>
        </p:txBody>
      </p:sp>
      <p:sp>
        <p:nvSpPr>
          <p:cNvPr id="5" name="Slide Number Placeholder 4"/>
          <p:cNvSpPr>
            <a:spLocks noGrp="1"/>
          </p:cNvSpPr>
          <p:nvPr>
            <p:ph type="sldNum" sz="quarter" idx="5"/>
          </p:nvPr>
        </p:nvSpPr>
        <p:spPr/>
        <p:txBody>
          <a:bodyPr/>
          <a:lstStyle/>
          <a:p>
            <a:pPr>
              <a:defRPr/>
            </a:pPr>
            <a:fld id="{AF0497DE-6578-4C98-929B-E06DD83EF199}" type="slidenum">
              <a:rPr lang="en-US" altLang="en-US" smtClean="0"/>
              <a:pPr>
                <a:defRPr/>
              </a:pPr>
              <a:t>18</a:t>
            </a:fld>
            <a:endParaRPr lang="en-US" altLang="en-US"/>
          </a:p>
        </p:txBody>
      </p:sp>
    </p:spTree>
    <p:extLst>
      <p:ext uri="{BB962C8B-B14F-4D97-AF65-F5344CB8AC3E}">
        <p14:creationId xmlns:p14="http://schemas.microsoft.com/office/powerpoint/2010/main" val="4021280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7917111657_1_133:notes"/>
          <p:cNvSpPr txBox="1">
            <a:spLocks noGrp="1"/>
          </p:cNvSpPr>
          <p:nvPr>
            <p:ph type="body" idx="1"/>
          </p:nvPr>
        </p:nvSpPr>
        <p:spPr>
          <a:xfrm>
            <a:off x="707261" y="4066339"/>
            <a:ext cx="5658090" cy="385232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g27917111657_1_133:notes"/>
          <p:cNvSpPr>
            <a:spLocks noGrp="1" noRot="1" noChangeAspect="1"/>
          </p:cNvSpPr>
          <p:nvPr>
            <p:ph type="sldImg" idx="2"/>
          </p:nvPr>
        </p:nvSpPr>
        <p:spPr>
          <a:xfrm>
            <a:off x="1395413" y="641350"/>
            <a:ext cx="4283075" cy="32115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7975acadef_1_1:notes"/>
          <p:cNvSpPr>
            <a:spLocks noGrp="1" noRot="1" noChangeAspect="1"/>
          </p:cNvSpPr>
          <p:nvPr>
            <p:ph type="sldImg" idx="2"/>
          </p:nvPr>
        </p:nvSpPr>
        <p:spPr>
          <a:xfrm>
            <a:off x="1395413" y="641350"/>
            <a:ext cx="4283075" cy="3211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27975acadef_1_1:notes"/>
          <p:cNvSpPr txBox="1">
            <a:spLocks noGrp="1"/>
          </p:cNvSpPr>
          <p:nvPr>
            <p:ph type="body" idx="1"/>
          </p:nvPr>
        </p:nvSpPr>
        <p:spPr>
          <a:xfrm>
            <a:off x="707261" y="4066339"/>
            <a:ext cx="5658090" cy="385232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a:spLocks noGrp="1" noRot="1" noChangeAspect="1"/>
          </p:cNvSpPr>
          <p:nvPr>
            <p:ph type="sldImg" idx="2"/>
          </p:nvPr>
        </p:nvSpPr>
        <p:spPr>
          <a:xfrm>
            <a:off x="1395413" y="641350"/>
            <a:ext cx="4283075" cy="3211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6:notes"/>
          <p:cNvSpPr txBox="1">
            <a:spLocks noGrp="1"/>
          </p:cNvSpPr>
          <p:nvPr>
            <p:ph type="body" idx="1"/>
          </p:nvPr>
        </p:nvSpPr>
        <p:spPr>
          <a:xfrm>
            <a:off x="707261" y="4066339"/>
            <a:ext cx="5658090" cy="385232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7917111657_1_84:notes"/>
          <p:cNvSpPr>
            <a:spLocks noGrp="1" noRot="1" noChangeAspect="1"/>
          </p:cNvSpPr>
          <p:nvPr>
            <p:ph type="sldImg" idx="2"/>
          </p:nvPr>
        </p:nvSpPr>
        <p:spPr>
          <a:xfrm>
            <a:off x="1395413" y="641350"/>
            <a:ext cx="4283075" cy="3211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27917111657_1_84:notes"/>
          <p:cNvSpPr txBox="1">
            <a:spLocks noGrp="1"/>
          </p:cNvSpPr>
          <p:nvPr>
            <p:ph type="body" idx="1"/>
          </p:nvPr>
        </p:nvSpPr>
        <p:spPr>
          <a:xfrm>
            <a:off x="707261" y="4066339"/>
            <a:ext cx="5658090" cy="385232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1182688" y="698500"/>
            <a:ext cx="4645025" cy="3482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fr-FR">
              <a:ea typeface="ＭＳ Ｐゴシック" pitchFamily="34" charset="-128"/>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3425" indent="-282575" eaLnBrk="0" hangingPunct="0">
              <a:spcBef>
                <a:spcPct val="30000"/>
              </a:spcBef>
              <a:defRPr sz="1200">
                <a:solidFill>
                  <a:schemeClr val="tx1"/>
                </a:solidFill>
                <a:latin typeface="Calibri" pitchFamily="34" charset="0"/>
                <a:ea typeface="ＭＳ Ｐゴシック" pitchFamily="34" charset="-128"/>
              </a:defRPr>
            </a:lvl2pPr>
            <a:lvl3pPr marL="1130300" indent="-225425" eaLnBrk="0" hangingPunct="0">
              <a:spcBef>
                <a:spcPct val="30000"/>
              </a:spcBef>
              <a:defRPr sz="1200">
                <a:solidFill>
                  <a:schemeClr val="tx1"/>
                </a:solidFill>
                <a:latin typeface="Calibri" pitchFamily="34" charset="0"/>
                <a:ea typeface="ＭＳ Ｐゴシック" pitchFamily="34" charset="-128"/>
              </a:defRPr>
            </a:lvl3pPr>
            <a:lvl4pPr marL="1582738" indent="-225425" eaLnBrk="0" hangingPunct="0">
              <a:spcBef>
                <a:spcPct val="30000"/>
              </a:spcBef>
              <a:defRPr sz="1200">
                <a:solidFill>
                  <a:schemeClr val="tx1"/>
                </a:solidFill>
                <a:latin typeface="Calibri" pitchFamily="34" charset="0"/>
                <a:ea typeface="ＭＳ Ｐゴシック" pitchFamily="34" charset="-128"/>
              </a:defRPr>
            </a:lvl4pPr>
            <a:lvl5pPr marL="2035175" indent="-225425" eaLnBrk="0" hangingPunct="0">
              <a:spcBef>
                <a:spcPct val="30000"/>
              </a:spcBef>
              <a:defRPr sz="1200">
                <a:solidFill>
                  <a:schemeClr val="tx1"/>
                </a:solidFill>
                <a:latin typeface="Calibri" pitchFamily="34" charset="0"/>
                <a:ea typeface="ＭＳ Ｐゴシック" pitchFamily="34" charset="-128"/>
              </a:defRPr>
            </a:lvl5pPr>
            <a:lvl6pPr marL="2492375" indent="-22542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49575" indent="-22542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06775" indent="-22542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63975" indent="-22542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93037E15-9E34-405C-8A8F-68AE9A77C64C}" type="slidenum">
              <a:rPr lang="en-US" altLang="en-US" smtClean="0">
                <a:latin typeface="Arial" charset="0"/>
              </a:rPr>
              <a:pPr eaLnBrk="1" hangingPunct="1">
                <a:spcBef>
                  <a:spcPct val="0"/>
                </a:spcBef>
              </a:pPr>
              <a:t>36</a:t>
            </a:fld>
            <a:endParaRPr lang="en-US" altLang="en-US">
              <a:latin typeface="Arial" charset="0"/>
            </a:endParaRPr>
          </a:p>
        </p:txBody>
      </p:sp>
      <p:sp>
        <p:nvSpPr>
          <p:cNvPr id="2" name="Footer Placeholder 1">
            <a:extLst>
              <a:ext uri="{FF2B5EF4-FFF2-40B4-BE49-F238E27FC236}">
                <a16:creationId xmlns:a16="http://schemas.microsoft.com/office/drawing/2014/main" id="{3F6EDDFF-3296-0241-7625-36B2C8BD4929}"/>
              </a:ext>
            </a:extLst>
          </p:cNvPr>
          <p:cNvSpPr>
            <a:spLocks noGrp="1"/>
          </p:cNvSpPr>
          <p:nvPr>
            <p:ph type="ftr" sz="quarter" idx="4"/>
          </p:nvPr>
        </p:nvSpPr>
        <p:spPr/>
        <p:txBody>
          <a:bodyPr/>
          <a:lstStyle/>
          <a:p>
            <a:pPr>
              <a:defRPr/>
            </a:pPr>
            <a:r>
              <a:rPr lang="en-GB" altLang="en-US"/>
              <a:t>30 Aug 23 Stelios awards for Young Entrepreneurs in Greece 4sept2023</a:t>
            </a: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3"/>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D606239-ED53-4BA0-93D4-3F98AB6F2B25}" type="datetime5">
              <a:rPr lang="en-GB" altLang="en-US" smtClean="0"/>
              <a:t>3-Sep-23</a:t>
            </a:fld>
            <a:endParaRPr lang="en-GB" altLang="en-US"/>
          </a:p>
        </p:txBody>
      </p:sp>
      <p:sp>
        <p:nvSpPr>
          <p:cNvPr id="5" name="Footer Placeholder 4"/>
          <p:cNvSpPr>
            <a:spLocks noGrp="1"/>
          </p:cNvSpPr>
          <p:nvPr>
            <p:ph type="ftr" sz="quarter" idx="11"/>
          </p:nvPr>
        </p:nvSpPr>
        <p:spPr/>
        <p:txBody>
          <a:bodyPr/>
          <a:lstStyle>
            <a:lvl1pPr>
              <a:defRPr/>
            </a:lvl1pPr>
          </a:lstStyle>
          <a:p>
            <a:pPr>
              <a:defRPr/>
            </a:pPr>
            <a:r>
              <a:rPr lang="en-GB" altLang="en-US"/>
              <a:t>Stelios awards for Young entrepreuner in Greece 4sep23</a:t>
            </a:r>
          </a:p>
        </p:txBody>
      </p:sp>
      <p:sp>
        <p:nvSpPr>
          <p:cNvPr id="6" name="Slide Number Placeholder 5"/>
          <p:cNvSpPr>
            <a:spLocks noGrp="1"/>
          </p:cNvSpPr>
          <p:nvPr>
            <p:ph type="sldNum" sz="quarter" idx="12"/>
          </p:nvPr>
        </p:nvSpPr>
        <p:spPr/>
        <p:txBody>
          <a:bodyPr/>
          <a:lstStyle>
            <a:lvl1pPr>
              <a:defRPr/>
            </a:lvl1pPr>
          </a:lstStyle>
          <a:p>
            <a:pPr>
              <a:defRPr/>
            </a:pPr>
            <a:fld id="{70A05959-4873-416C-BB79-6C5419C0B993}" type="slidenum">
              <a:rPr lang="en-GB" altLang="en-US"/>
              <a:pPr>
                <a:defRPr/>
              </a:pPr>
              <a:t>‹#›</a:t>
            </a:fld>
            <a:endParaRPr lang="en-GB" altLang="en-US"/>
          </a:p>
        </p:txBody>
      </p:sp>
    </p:spTree>
    <p:extLst>
      <p:ext uri="{BB962C8B-B14F-4D97-AF65-F5344CB8AC3E}">
        <p14:creationId xmlns:p14="http://schemas.microsoft.com/office/powerpoint/2010/main" val="164632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133C442-8904-4C49-AA0D-0A4DA1EA8F6E}" type="datetime5">
              <a:rPr lang="en-GB" altLang="en-US" smtClean="0"/>
              <a:t>3-Sep-23</a:t>
            </a:fld>
            <a:endParaRPr lang="en-GB" altLang="en-US"/>
          </a:p>
        </p:txBody>
      </p:sp>
      <p:sp>
        <p:nvSpPr>
          <p:cNvPr id="5" name="Footer Placeholder 4"/>
          <p:cNvSpPr>
            <a:spLocks noGrp="1"/>
          </p:cNvSpPr>
          <p:nvPr>
            <p:ph type="ftr" sz="quarter" idx="11"/>
          </p:nvPr>
        </p:nvSpPr>
        <p:spPr/>
        <p:txBody>
          <a:bodyPr/>
          <a:lstStyle>
            <a:lvl1pPr>
              <a:defRPr/>
            </a:lvl1pPr>
          </a:lstStyle>
          <a:p>
            <a:pPr>
              <a:defRPr/>
            </a:pPr>
            <a:r>
              <a:rPr lang="en-GB" altLang="en-US"/>
              <a:t>Stelios awards for Young entrepreuner in Greece 4sep23</a:t>
            </a:r>
          </a:p>
        </p:txBody>
      </p:sp>
      <p:sp>
        <p:nvSpPr>
          <p:cNvPr id="6" name="Slide Number Placeholder 5"/>
          <p:cNvSpPr>
            <a:spLocks noGrp="1"/>
          </p:cNvSpPr>
          <p:nvPr>
            <p:ph type="sldNum" sz="quarter" idx="12"/>
          </p:nvPr>
        </p:nvSpPr>
        <p:spPr/>
        <p:txBody>
          <a:bodyPr/>
          <a:lstStyle>
            <a:lvl1pPr>
              <a:defRPr/>
            </a:lvl1pPr>
          </a:lstStyle>
          <a:p>
            <a:pPr>
              <a:defRPr/>
            </a:pPr>
            <a:fld id="{088A7945-8F3C-4630-898A-3886B0F87B85}" type="slidenum">
              <a:rPr lang="en-GB" altLang="en-US"/>
              <a:pPr>
                <a:defRPr/>
              </a:pPr>
              <a:t>‹#›</a:t>
            </a:fld>
            <a:endParaRPr lang="en-GB" altLang="en-US"/>
          </a:p>
        </p:txBody>
      </p:sp>
    </p:spTree>
    <p:extLst>
      <p:ext uri="{BB962C8B-B14F-4D97-AF65-F5344CB8AC3E}">
        <p14:creationId xmlns:p14="http://schemas.microsoft.com/office/powerpoint/2010/main" val="656217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54783"/>
            <a:ext cx="154305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154783"/>
            <a:ext cx="451485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B7F4D5-9340-42D3-A0C2-2CF0C0E069A2}" type="datetime5">
              <a:rPr lang="en-GB" altLang="en-US" smtClean="0"/>
              <a:t>3-Sep-23</a:t>
            </a:fld>
            <a:endParaRPr lang="en-GB" altLang="en-US"/>
          </a:p>
        </p:txBody>
      </p:sp>
      <p:sp>
        <p:nvSpPr>
          <p:cNvPr id="5" name="Footer Placeholder 4"/>
          <p:cNvSpPr>
            <a:spLocks noGrp="1"/>
          </p:cNvSpPr>
          <p:nvPr>
            <p:ph type="ftr" sz="quarter" idx="11"/>
          </p:nvPr>
        </p:nvSpPr>
        <p:spPr/>
        <p:txBody>
          <a:bodyPr/>
          <a:lstStyle>
            <a:lvl1pPr>
              <a:defRPr/>
            </a:lvl1pPr>
          </a:lstStyle>
          <a:p>
            <a:pPr>
              <a:defRPr/>
            </a:pPr>
            <a:r>
              <a:rPr lang="en-GB" altLang="en-US"/>
              <a:t>Stelios awards for Young entrepreuner in Greece 4sep23</a:t>
            </a:r>
          </a:p>
        </p:txBody>
      </p:sp>
      <p:sp>
        <p:nvSpPr>
          <p:cNvPr id="6" name="Slide Number Placeholder 5"/>
          <p:cNvSpPr>
            <a:spLocks noGrp="1"/>
          </p:cNvSpPr>
          <p:nvPr>
            <p:ph type="sldNum" sz="quarter" idx="12"/>
          </p:nvPr>
        </p:nvSpPr>
        <p:spPr/>
        <p:txBody>
          <a:bodyPr/>
          <a:lstStyle>
            <a:lvl1pPr>
              <a:defRPr/>
            </a:lvl1pPr>
          </a:lstStyle>
          <a:p>
            <a:pPr>
              <a:defRPr/>
            </a:pPr>
            <a:fld id="{8BE96B73-3323-4E7B-906F-DA1B9C68B987}" type="slidenum">
              <a:rPr lang="en-GB" altLang="en-US"/>
              <a:pPr>
                <a:defRPr/>
              </a:pPr>
              <a:t>‹#›</a:t>
            </a:fld>
            <a:endParaRPr lang="en-GB" altLang="en-US"/>
          </a:p>
        </p:txBody>
      </p:sp>
    </p:spTree>
    <p:extLst>
      <p:ext uri="{BB962C8B-B14F-4D97-AF65-F5344CB8AC3E}">
        <p14:creationId xmlns:p14="http://schemas.microsoft.com/office/powerpoint/2010/main" val="880028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Τίτλος">
    <p:spTree>
      <p:nvGrpSpPr>
        <p:cNvPr id="1" name=""/>
        <p:cNvGrpSpPr/>
        <p:nvPr/>
      </p:nvGrpSpPr>
      <p:grpSpPr>
        <a:xfrm>
          <a:off x="0" y="0"/>
          <a:ext cx="0" cy="0"/>
          <a:chOff x="0" y="0"/>
          <a:chExt cx="0" cy="0"/>
        </a:xfrm>
      </p:grpSpPr>
      <p:sp>
        <p:nvSpPr>
          <p:cNvPr id="11" name="Συγγραφέας και ημερομηνία"/>
          <p:cNvSpPr txBox="1">
            <a:spLocks noGrp="1"/>
          </p:cNvSpPr>
          <p:nvPr>
            <p:ph type="body" sz="quarter" idx="21"/>
          </p:nvPr>
        </p:nvSpPr>
        <p:spPr>
          <a:xfrm>
            <a:off x="337877" y="4447449"/>
            <a:ext cx="6179345" cy="238867"/>
          </a:xfrm>
          <a:prstGeom prst="rect">
            <a:avLst/>
          </a:prstGeom>
        </p:spPr>
        <p:txBody>
          <a:bodyPr lIns="45719" tIns="45719" rIns="45719" bIns="45719"/>
          <a:lstStyle>
            <a:lvl1pPr marL="0" indent="0" defTabSz="232213">
              <a:lnSpc>
                <a:spcPct val="100000"/>
              </a:lnSpc>
              <a:spcBef>
                <a:spcPts val="0"/>
              </a:spcBef>
              <a:buSzTx/>
              <a:buNone/>
              <a:defRPr sz="1013" b="1"/>
            </a:lvl1pPr>
          </a:lstStyle>
          <a:p>
            <a:pPr lvl="0"/>
            <a:r>
              <a:rPr lang="en-US"/>
              <a:t>Click to edit Master text styles</a:t>
            </a:r>
          </a:p>
        </p:txBody>
      </p:sp>
      <p:sp>
        <p:nvSpPr>
          <p:cNvPr id="12" name="Τίτλος παρουσίασης"/>
          <p:cNvSpPr txBox="1">
            <a:spLocks noGrp="1"/>
          </p:cNvSpPr>
          <p:nvPr>
            <p:ph type="title"/>
          </p:nvPr>
        </p:nvSpPr>
        <p:spPr>
          <a:xfrm>
            <a:off x="339327" y="965622"/>
            <a:ext cx="6179345" cy="1743075"/>
          </a:xfrm>
          <a:prstGeom prst="rect">
            <a:avLst/>
          </a:prstGeom>
        </p:spPr>
        <p:txBody>
          <a:bodyPr anchor="b"/>
          <a:lstStyle>
            <a:lvl1pPr>
              <a:defRPr sz="3263" spc="-65"/>
            </a:lvl1pPr>
          </a:lstStyle>
          <a:p>
            <a:r>
              <a:rPr lang="en-US"/>
              <a:t>Click to edit Master title style</a:t>
            </a:r>
            <a:endParaRPr/>
          </a:p>
        </p:txBody>
      </p:sp>
      <p:sp>
        <p:nvSpPr>
          <p:cNvPr id="13" name="Body Level One…"/>
          <p:cNvSpPr txBox="1">
            <a:spLocks noGrp="1"/>
          </p:cNvSpPr>
          <p:nvPr>
            <p:ph type="body" sz="quarter" idx="1"/>
          </p:nvPr>
        </p:nvSpPr>
        <p:spPr>
          <a:xfrm>
            <a:off x="337878" y="2708697"/>
            <a:ext cx="6179344" cy="714375"/>
          </a:xfrm>
          <a:prstGeom prst="rect">
            <a:avLst/>
          </a:prstGeom>
        </p:spPr>
        <p:txBody>
          <a:bodyPr/>
          <a:lstStyle>
            <a:lvl1pPr marL="0" indent="0" defTabSz="232213">
              <a:lnSpc>
                <a:spcPct val="100000"/>
              </a:lnSpc>
              <a:spcBef>
                <a:spcPts val="0"/>
              </a:spcBef>
              <a:buSzTx/>
              <a:buNone/>
              <a:defRPr sz="1547" b="1"/>
            </a:lvl1pPr>
            <a:lvl2pPr marL="0" indent="128610" defTabSz="232213">
              <a:lnSpc>
                <a:spcPct val="100000"/>
              </a:lnSpc>
              <a:spcBef>
                <a:spcPts val="0"/>
              </a:spcBef>
              <a:buSzTx/>
              <a:buNone/>
              <a:defRPr sz="1547" b="1"/>
            </a:lvl2pPr>
            <a:lvl3pPr marL="0" indent="257221" defTabSz="232213">
              <a:lnSpc>
                <a:spcPct val="100000"/>
              </a:lnSpc>
              <a:spcBef>
                <a:spcPts val="0"/>
              </a:spcBef>
              <a:buSzTx/>
              <a:buNone/>
              <a:defRPr sz="1547" b="1"/>
            </a:lvl3pPr>
            <a:lvl4pPr marL="0" indent="385831" defTabSz="232213">
              <a:lnSpc>
                <a:spcPct val="100000"/>
              </a:lnSpc>
              <a:spcBef>
                <a:spcPts val="0"/>
              </a:spcBef>
              <a:buSzTx/>
              <a:buNone/>
              <a:defRPr sz="1547" b="1"/>
            </a:lvl4pPr>
            <a:lvl5pPr marL="0" indent="514441" defTabSz="232213">
              <a:lnSpc>
                <a:spcPct val="100000"/>
              </a:lnSpc>
              <a:spcBef>
                <a:spcPts val="0"/>
              </a:spcBef>
              <a:buSzTx/>
              <a:buNone/>
              <a:defRPr sz="1547"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Slide Number">
            <a:extLst>
              <a:ext uri="{FF2B5EF4-FFF2-40B4-BE49-F238E27FC236}">
                <a16:creationId xmlns:a16="http://schemas.microsoft.com/office/drawing/2014/main" id="{3096E583-2AF6-C778-B3DE-CBD53F31E1B2}"/>
              </a:ext>
            </a:extLst>
          </p:cNvPr>
          <p:cNvSpPr txBox="1">
            <a:spLocks noGrp="1" noChangeArrowheads="1"/>
          </p:cNvSpPr>
          <p:nvPr>
            <p:ph type="sldNum" sz="quarter" idx="22"/>
          </p:nvPr>
        </p:nvSpPr>
        <p:spPr>
          <a:ln/>
        </p:spPr>
        <p:txBody>
          <a:bodyPr/>
          <a:lstStyle>
            <a:lvl1pPr>
              <a:defRPr/>
            </a:lvl1pPr>
          </a:lstStyle>
          <a:p>
            <a:fld id="{109A56AF-B235-4C74-B460-DAF204BE15FD}" type="slidenum">
              <a:rPr lang="el-GR" altLang="el-GR"/>
              <a:pPr/>
              <a:t>‹#›</a:t>
            </a:fld>
            <a:endParaRPr lang="el-GR" altLang="el-GR"/>
          </a:p>
        </p:txBody>
      </p:sp>
    </p:spTree>
    <p:extLst>
      <p:ext uri="{BB962C8B-B14F-4D97-AF65-F5344CB8AC3E}">
        <p14:creationId xmlns:p14="http://schemas.microsoft.com/office/powerpoint/2010/main" val="318989633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g27917111657_2_315"/>
          <p:cNvSpPr txBox="1">
            <a:spLocks noGrp="1"/>
          </p:cNvSpPr>
          <p:nvPr>
            <p:ph type="ctrTitle"/>
          </p:nvPr>
        </p:nvSpPr>
        <p:spPr>
          <a:xfrm>
            <a:off x="233781" y="744575"/>
            <a:ext cx="639045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g27917111657_2_315"/>
          <p:cNvSpPr txBox="1">
            <a:spLocks noGrp="1"/>
          </p:cNvSpPr>
          <p:nvPr>
            <p:ph type="subTitle" idx="1"/>
          </p:nvPr>
        </p:nvSpPr>
        <p:spPr>
          <a:xfrm>
            <a:off x="233775" y="2834125"/>
            <a:ext cx="639045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g27917111657_2_315"/>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64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g27917111657_2_319"/>
          <p:cNvSpPr txBox="1">
            <a:spLocks noGrp="1"/>
          </p:cNvSpPr>
          <p:nvPr>
            <p:ph type="title"/>
          </p:nvPr>
        </p:nvSpPr>
        <p:spPr>
          <a:xfrm>
            <a:off x="233775" y="2150850"/>
            <a:ext cx="639045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g27917111657_2_319"/>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1358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g27917111657_2_322"/>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g27917111657_2_322"/>
          <p:cNvSpPr txBox="1">
            <a:spLocks noGrp="1"/>
          </p:cNvSpPr>
          <p:nvPr>
            <p:ph type="body" idx="1"/>
          </p:nvPr>
        </p:nvSpPr>
        <p:spPr>
          <a:xfrm>
            <a:off x="233775" y="1152475"/>
            <a:ext cx="6390450" cy="3416400"/>
          </a:xfrm>
          <a:prstGeom prst="rect">
            <a:avLst/>
          </a:prstGeom>
        </p:spPr>
        <p:txBody>
          <a:bodyPr spcFirstLastPara="1" wrap="square" lIns="91425" tIns="91425" rIns="91425" bIns="91425" anchor="t"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19" name="Google Shape;19;g27917111657_2_32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650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g27917111657_2_326"/>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g27917111657_2_326"/>
          <p:cNvSpPr txBox="1">
            <a:spLocks noGrp="1"/>
          </p:cNvSpPr>
          <p:nvPr>
            <p:ph type="body" idx="1"/>
          </p:nvPr>
        </p:nvSpPr>
        <p:spPr>
          <a:xfrm>
            <a:off x="233775"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3" name="Google Shape;23;g27917111657_2_326"/>
          <p:cNvSpPr txBox="1">
            <a:spLocks noGrp="1"/>
          </p:cNvSpPr>
          <p:nvPr>
            <p:ph type="body" idx="2"/>
          </p:nvPr>
        </p:nvSpPr>
        <p:spPr>
          <a:xfrm>
            <a:off x="3624300"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4" name="Google Shape;24;g27917111657_2_326"/>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1743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g27917111657_2_331"/>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g27917111657_2_331"/>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2322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g27917111657_2_334"/>
          <p:cNvSpPr txBox="1">
            <a:spLocks noGrp="1"/>
          </p:cNvSpPr>
          <p:nvPr>
            <p:ph type="title"/>
          </p:nvPr>
        </p:nvSpPr>
        <p:spPr>
          <a:xfrm>
            <a:off x="233775" y="555600"/>
            <a:ext cx="2106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g27917111657_2_334"/>
          <p:cNvSpPr txBox="1">
            <a:spLocks noGrp="1"/>
          </p:cNvSpPr>
          <p:nvPr>
            <p:ph type="body" idx="1"/>
          </p:nvPr>
        </p:nvSpPr>
        <p:spPr>
          <a:xfrm>
            <a:off x="233775" y="1389600"/>
            <a:ext cx="2106000" cy="3179400"/>
          </a:xfrm>
          <a:prstGeom prst="rect">
            <a:avLst/>
          </a:prstGeom>
        </p:spPr>
        <p:txBody>
          <a:bodyPr spcFirstLastPara="1" wrap="square" lIns="91425" tIns="91425" rIns="91425" bIns="91425" anchor="t" anchorCtr="0">
            <a:normAutofit/>
          </a:bodyPr>
          <a:lstStyle>
            <a:lvl1pPr marL="342900" lvl="0" indent="-228600">
              <a:spcBef>
                <a:spcPts val="0"/>
              </a:spcBef>
              <a:spcAft>
                <a:spcPts val="0"/>
              </a:spcAft>
              <a:buSzPts val="1200"/>
              <a:buChar char="●"/>
              <a:defRPr sz="90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31" name="Google Shape;31;g27917111657_2_33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7308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g27917111657_2_338"/>
          <p:cNvSpPr txBox="1">
            <a:spLocks noGrp="1"/>
          </p:cNvSpPr>
          <p:nvPr>
            <p:ph type="title"/>
          </p:nvPr>
        </p:nvSpPr>
        <p:spPr>
          <a:xfrm>
            <a:off x="367688" y="450150"/>
            <a:ext cx="477585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g27917111657_2_338"/>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9895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DB79405-0183-4660-8143-56A52DB6E390}" type="datetime5">
              <a:rPr lang="en-GB" altLang="en-US" smtClean="0"/>
              <a:t>3-Sep-23</a:t>
            </a:fld>
            <a:endParaRPr lang="en-GB" altLang="en-US"/>
          </a:p>
        </p:txBody>
      </p:sp>
      <p:sp>
        <p:nvSpPr>
          <p:cNvPr id="5" name="Footer Placeholder 4"/>
          <p:cNvSpPr>
            <a:spLocks noGrp="1"/>
          </p:cNvSpPr>
          <p:nvPr>
            <p:ph type="ftr" sz="quarter" idx="11"/>
          </p:nvPr>
        </p:nvSpPr>
        <p:spPr/>
        <p:txBody>
          <a:bodyPr/>
          <a:lstStyle>
            <a:lvl1pPr>
              <a:defRPr/>
            </a:lvl1pPr>
          </a:lstStyle>
          <a:p>
            <a:pPr>
              <a:defRPr/>
            </a:pPr>
            <a:r>
              <a:rPr lang="en-GB" altLang="en-US"/>
              <a:t>Stelios awards for Young entrepreuner in Greece 4sep23</a:t>
            </a:r>
          </a:p>
        </p:txBody>
      </p:sp>
      <p:sp>
        <p:nvSpPr>
          <p:cNvPr id="6" name="Slide Number Placeholder 5"/>
          <p:cNvSpPr>
            <a:spLocks noGrp="1"/>
          </p:cNvSpPr>
          <p:nvPr>
            <p:ph type="sldNum" sz="quarter" idx="12"/>
          </p:nvPr>
        </p:nvSpPr>
        <p:spPr/>
        <p:txBody>
          <a:bodyPr/>
          <a:lstStyle>
            <a:lvl1pPr>
              <a:defRPr/>
            </a:lvl1pPr>
          </a:lstStyle>
          <a:p>
            <a:pPr>
              <a:defRPr/>
            </a:pPr>
            <a:fld id="{65276014-388B-4D8B-9A92-CC7BF381E51A}" type="slidenum">
              <a:rPr lang="en-GB" altLang="en-US"/>
              <a:pPr>
                <a:defRPr/>
              </a:pPr>
              <a:t>‹#›</a:t>
            </a:fld>
            <a:endParaRPr lang="en-GB" altLang="en-US"/>
          </a:p>
        </p:txBody>
      </p:sp>
    </p:spTree>
    <p:extLst>
      <p:ext uri="{BB962C8B-B14F-4D97-AF65-F5344CB8AC3E}">
        <p14:creationId xmlns:p14="http://schemas.microsoft.com/office/powerpoint/2010/main" val="2907590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g27917111657_2_341"/>
          <p:cNvSpPr/>
          <p:nvPr/>
        </p:nvSpPr>
        <p:spPr>
          <a:xfrm>
            <a:off x="3429000" y="-125"/>
            <a:ext cx="3429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g27917111657_2_341"/>
          <p:cNvSpPr txBox="1">
            <a:spLocks noGrp="1"/>
          </p:cNvSpPr>
          <p:nvPr>
            <p:ph type="title"/>
          </p:nvPr>
        </p:nvSpPr>
        <p:spPr>
          <a:xfrm>
            <a:off x="199125" y="1233175"/>
            <a:ext cx="30339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g27917111657_2_341"/>
          <p:cNvSpPr txBox="1">
            <a:spLocks noGrp="1"/>
          </p:cNvSpPr>
          <p:nvPr>
            <p:ph type="subTitle" idx="1"/>
          </p:nvPr>
        </p:nvSpPr>
        <p:spPr>
          <a:xfrm>
            <a:off x="199125" y="2803075"/>
            <a:ext cx="30339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g27917111657_2_341"/>
          <p:cNvSpPr txBox="1">
            <a:spLocks noGrp="1"/>
          </p:cNvSpPr>
          <p:nvPr>
            <p:ph type="body" idx="2"/>
          </p:nvPr>
        </p:nvSpPr>
        <p:spPr>
          <a:xfrm>
            <a:off x="3704625" y="724075"/>
            <a:ext cx="2877750" cy="3695100"/>
          </a:xfrm>
          <a:prstGeom prst="rect">
            <a:avLst/>
          </a:prstGeom>
        </p:spPr>
        <p:txBody>
          <a:bodyPr spcFirstLastPara="1" wrap="square" lIns="91425" tIns="91425" rIns="91425" bIns="91425" anchor="ctr"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40" name="Google Shape;40;g27917111657_2_341"/>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2212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g27917111657_2_347"/>
          <p:cNvSpPr txBox="1">
            <a:spLocks noGrp="1"/>
          </p:cNvSpPr>
          <p:nvPr>
            <p:ph type="body" idx="1"/>
          </p:nvPr>
        </p:nvSpPr>
        <p:spPr>
          <a:xfrm>
            <a:off x="233775" y="4230575"/>
            <a:ext cx="4499100" cy="605100"/>
          </a:xfrm>
          <a:prstGeom prst="rect">
            <a:avLst/>
          </a:prstGeom>
        </p:spPr>
        <p:txBody>
          <a:bodyPr spcFirstLastPara="1" wrap="square" lIns="91425" tIns="91425" rIns="91425" bIns="91425" anchor="ctr" anchorCtr="0">
            <a:normAutofit/>
          </a:bodyPr>
          <a:lstStyle>
            <a:lvl1pPr marL="342900" lvl="0" indent="-171450">
              <a:lnSpc>
                <a:spcPct val="100000"/>
              </a:lnSpc>
              <a:spcBef>
                <a:spcPts val="0"/>
              </a:spcBef>
              <a:spcAft>
                <a:spcPts val="0"/>
              </a:spcAft>
              <a:buSzPts val="1800"/>
              <a:buNone/>
              <a:defRPr/>
            </a:lvl1pPr>
          </a:lstStyle>
          <a:p>
            <a:endParaRPr/>
          </a:p>
        </p:txBody>
      </p:sp>
      <p:sp>
        <p:nvSpPr>
          <p:cNvPr id="43" name="Google Shape;43;g27917111657_2_347"/>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1779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g27917111657_2_350"/>
          <p:cNvSpPr txBox="1">
            <a:spLocks noGrp="1"/>
          </p:cNvSpPr>
          <p:nvPr>
            <p:ph type="title" hasCustomPrompt="1"/>
          </p:nvPr>
        </p:nvSpPr>
        <p:spPr>
          <a:xfrm>
            <a:off x="233775" y="1106125"/>
            <a:ext cx="639045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g27917111657_2_350"/>
          <p:cNvSpPr txBox="1">
            <a:spLocks noGrp="1"/>
          </p:cNvSpPr>
          <p:nvPr>
            <p:ph type="body" idx="1"/>
          </p:nvPr>
        </p:nvSpPr>
        <p:spPr>
          <a:xfrm>
            <a:off x="233775" y="3152225"/>
            <a:ext cx="6390450" cy="1300800"/>
          </a:xfrm>
          <a:prstGeom prst="rect">
            <a:avLst/>
          </a:prstGeom>
        </p:spPr>
        <p:txBody>
          <a:bodyPr spcFirstLastPara="1" wrap="square" lIns="91425" tIns="91425" rIns="91425" bIns="91425" anchor="t" anchorCtr="0">
            <a:normAutofit/>
          </a:bodyPr>
          <a:lstStyle>
            <a:lvl1pPr marL="342900" lvl="0" indent="-257175" algn="ctr">
              <a:spcBef>
                <a:spcPts val="0"/>
              </a:spcBef>
              <a:spcAft>
                <a:spcPts val="0"/>
              </a:spcAft>
              <a:buSzPts val="1800"/>
              <a:buChar char="●"/>
              <a:defRPr/>
            </a:lvl1pPr>
            <a:lvl2pPr marL="685800" lvl="1" indent="-238125" algn="ctr">
              <a:spcBef>
                <a:spcPts val="0"/>
              </a:spcBef>
              <a:spcAft>
                <a:spcPts val="0"/>
              </a:spcAft>
              <a:buSzPts val="1400"/>
              <a:buChar char="○"/>
              <a:defRPr/>
            </a:lvl2pPr>
            <a:lvl3pPr marL="1028700" lvl="2" indent="-238125" algn="ctr">
              <a:spcBef>
                <a:spcPts val="0"/>
              </a:spcBef>
              <a:spcAft>
                <a:spcPts val="0"/>
              </a:spcAft>
              <a:buSzPts val="1400"/>
              <a:buChar char="■"/>
              <a:defRPr/>
            </a:lvl3pPr>
            <a:lvl4pPr marL="1371600" lvl="3" indent="-238125" algn="ctr">
              <a:spcBef>
                <a:spcPts val="0"/>
              </a:spcBef>
              <a:spcAft>
                <a:spcPts val="0"/>
              </a:spcAft>
              <a:buSzPts val="1400"/>
              <a:buChar char="●"/>
              <a:defRPr/>
            </a:lvl4pPr>
            <a:lvl5pPr marL="1714500" lvl="4" indent="-238125" algn="ctr">
              <a:spcBef>
                <a:spcPts val="0"/>
              </a:spcBef>
              <a:spcAft>
                <a:spcPts val="0"/>
              </a:spcAft>
              <a:buSzPts val="1400"/>
              <a:buChar char="○"/>
              <a:defRPr/>
            </a:lvl5pPr>
            <a:lvl6pPr marL="2057400" lvl="5" indent="-238125" algn="ctr">
              <a:spcBef>
                <a:spcPts val="0"/>
              </a:spcBef>
              <a:spcAft>
                <a:spcPts val="0"/>
              </a:spcAft>
              <a:buSzPts val="1400"/>
              <a:buChar char="■"/>
              <a:defRPr/>
            </a:lvl6pPr>
            <a:lvl7pPr marL="2400300" lvl="6" indent="-238125" algn="ctr">
              <a:spcBef>
                <a:spcPts val="0"/>
              </a:spcBef>
              <a:spcAft>
                <a:spcPts val="0"/>
              </a:spcAft>
              <a:buSzPts val="1400"/>
              <a:buChar char="●"/>
              <a:defRPr/>
            </a:lvl7pPr>
            <a:lvl8pPr marL="2743200" lvl="7" indent="-238125" algn="ctr">
              <a:spcBef>
                <a:spcPts val="0"/>
              </a:spcBef>
              <a:spcAft>
                <a:spcPts val="0"/>
              </a:spcAft>
              <a:buSzPts val="1400"/>
              <a:buChar char="○"/>
              <a:defRPr/>
            </a:lvl8pPr>
            <a:lvl9pPr marL="3086100" lvl="8" indent="-238125" algn="ctr">
              <a:spcBef>
                <a:spcPts val="0"/>
              </a:spcBef>
              <a:spcAft>
                <a:spcPts val="0"/>
              </a:spcAft>
              <a:buSzPts val="1400"/>
              <a:buChar char="■"/>
              <a:defRPr/>
            </a:lvl9pPr>
          </a:lstStyle>
          <a:p>
            <a:endParaRPr/>
          </a:p>
        </p:txBody>
      </p:sp>
      <p:sp>
        <p:nvSpPr>
          <p:cNvPr id="47" name="Google Shape;47;g27917111657_2_350"/>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057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g27917111657_2_35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0550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50"/>
        <p:cNvGrpSpPr/>
        <p:nvPr/>
      </p:nvGrpSpPr>
      <p:grpSpPr>
        <a:xfrm>
          <a:off x="0" y="0"/>
          <a:ext cx="0" cy="0"/>
          <a:chOff x="0" y="0"/>
          <a:chExt cx="0" cy="0"/>
        </a:xfrm>
      </p:grpSpPr>
      <p:sp>
        <p:nvSpPr>
          <p:cNvPr id="51" name="Google Shape;51;g27917111657_2_356"/>
          <p:cNvSpPr txBox="1">
            <a:spLocks noGrp="1"/>
          </p:cNvSpPr>
          <p:nvPr>
            <p:ph type="ctrTitle"/>
          </p:nvPr>
        </p:nvSpPr>
        <p:spPr>
          <a:xfrm>
            <a:off x="641475" y="1363125"/>
            <a:ext cx="3833100" cy="2417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lt2"/>
              </a:buClr>
              <a:buSzPts val="4800"/>
              <a:buNone/>
              <a:defRPr sz="3600">
                <a:solidFill>
                  <a:schemeClr val="lt2"/>
                </a:solidFill>
              </a:defRPr>
            </a:lvl1pPr>
            <a:lvl2pPr lvl="1" algn="l" rtl="0">
              <a:lnSpc>
                <a:spcPct val="90000"/>
              </a:lnSpc>
              <a:spcBef>
                <a:spcPts val="0"/>
              </a:spcBef>
              <a:spcAft>
                <a:spcPts val="0"/>
              </a:spcAft>
              <a:buClr>
                <a:schemeClr val="lt2"/>
              </a:buClr>
              <a:buSzPts val="4800"/>
              <a:buNone/>
              <a:defRPr sz="3600">
                <a:solidFill>
                  <a:schemeClr val="lt2"/>
                </a:solidFill>
              </a:defRPr>
            </a:lvl2pPr>
            <a:lvl3pPr lvl="2" algn="l" rtl="0">
              <a:lnSpc>
                <a:spcPct val="90000"/>
              </a:lnSpc>
              <a:spcBef>
                <a:spcPts val="0"/>
              </a:spcBef>
              <a:spcAft>
                <a:spcPts val="0"/>
              </a:spcAft>
              <a:buClr>
                <a:schemeClr val="lt2"/>
              </a:buClr>
              <a:buSzPts val="4800"/>
              <a:buNone/>
              <a:defRPr sz="3600">
                <a:solidFill>
                  <a:schemeClr val="lt2"/>
                </a:solidFill>
              </a:defRPr>
            </a:lvl3pPr>
            <a:lvl4pPr lvl="3" algn="l" rtl="0">
              <a:lnSpc>
                <a:spcPct val="90000"/>
              </a:lnSpc>
              <a:spcBef>
                <a:spcPts val="0"/>
              </a:spcBef>
              <a:spcAft>
                <a:spcPts val="0"/>
              </a:spcAft>
              <a:buClr>
                <a:schemeClr val="lt2"/>
              </a:buClr>
              <a:buSzPts val="4800"/>
              <a:buNone/>
              <a:defRPr sz="3600">
                <a:solidFill>
                  <a:schemeClr val="lt2"/>
                </a:solidFill>
              </a:defRPr>
            </a:lvl4pPr>
            <a:lvl5pPr lvl="4" algn="l" rtl="0">
              <a:lnSpc>
                <a:spcPct val="90000"/>
              </a:lnSpc>
              <a:spcBef>
                <a:spcPts val="0"/>
              </a:spcBef>
              <a:spcAft>
                <a:spcPts val="0"/>
              </a:spcAft>
              <a:buClr>
                <a:schemeClr val="lt2"/>
              </a:buClr>
              <a:buSzPts val="4800"/>
              <a:buNone/>
              <a:defRPr sz="3600">
                <a:solidFill>
                  <a:schemeClr val="lt2"/>
                </a:solidFill>
              </a:defRPr>
            </a:lvl5pPr>
            <a:lvl6pPr lvl="5" algn="l" rtl="0">
              <a:lnSpc>
                <a:spcPct val="90000"/>
              </a:lnSpc>
              <a:spcBef>
                <a:spcPts val="0"/>
              </a:spcBef>
              <a:spcAft>
                <a:spcPts val="0"/>
              </a:spcAft>
              <a:buClr>
                <a:schemeClr val="lt2"/>
              </a:buClr>
              <a:buSzPts val="4800"/>
              <a:buNone/>
              <a:defRPr sz="3600">
                <a:solidFill>
                  <a:schemeClr val="lt2"/>
                </a:solidFill>
              </a:defRPr>
            </a:lvl6pPr>
            <a:lvl7pPr lvl="6" algn="l" rtl="0">
              <a:lnSpc>
                <a:spcPct val="90000"/>
              </a:lnSpc>
              <a:spcBef>
                <a:spcPts val="0"/>
              </a:spcBef>
              <a:spcAft>
                <a:spcPts val="0"/>
              </a:spcAft>
              <a:buClr>
                <a:schemeClr val="lt2"/>
              </a:buClr>
              <a:buSzPts val="4800"/>
              <a:buNone/>
              <a:defRPr sz="3600">
                <a:solidFill>
                  <a:schemeClr val="lt2"/>
                </a:solidFill>
              </a:defRPr>
            </a:lvl7pPr>
            <a:lvl8pPr lvl="7" algn="l" rtl="0">
              <a:lnSpc>
                <a:spcPct val="90000"/>
              </a:lnSpc>
              <a:spcBef>
                <a:spcPts val="0"/>
              </a:spcBef>
              <a:spcAft>
                <a:spcPts val="0"/>
              </a:spcAft>
              <a:buClr>
                <a:schemeClr val="lt2"/>
              </a:buClr>
              <a:buSzPts val="4800"/>
              <a:buNone/>
              <a:defRPr sz="3600">
                <a:solidFill>
                  <a:schemeClr val="lt2"/>
                </a:solidFill>
              </a:defRPr>
            </a:lvl8pPr>
            <a:lvl9pPr lvl="8" algn="l" rtl="0">
              <a:lnSpc>
                <a:spcPct val="90000"/>
              </a:lnSpc>
              <a:spcBef>
                <a:spcPts val="0"/>
              </a:spcBef>
              <a:spcAft>
                <a:spcPts val="0"/>
              </a:spcAft>
              <a:buClr>
                <a:schemeClr val="lt2"/>
              </a:buClr>
              <a:buSzPts val="4800"/>
              <a:buNone/>
              <a:defRPr sz="3600">
                <a:solidFill>
                  <a:schemeClr val="lt2"/>
                </a:solidFill>
              </a:defRPr>
            </a:lvl9pPr>
          </a:lstStyle>
          <a:p>
            <a:endParaRPr/>
          </a:p>
        </p:txBody>
      </p:sp>
      <p:grpSp>
        <p:nvGrpSpPr>
          <p:cNvPr id="52" name="Google Shape;52;g27917111657_2_356"/>
          <p:cNvGrpSpPr/>
          <p:nvPr/>
        </p:nvGrpSpPr>
        <p:grpSpPr>
          <a:xfrm>
            <a:off x="0" y="2550906"/>
            <a:ext cx="539344" cy="41700"/>
            <a:chOff x="0" y="2550906"/>
            <a:chExt cx="719125" cy="41700"/>
          </a:xfrm>
        </p:grpSpPr>
        <p:sp>
          <p:nvSpPr>
            <p:cNvPr id="53" name="Google Shape;53;g27917111657_2_356"/>
            <p:cNvSpPr/>
            <p:nvPr/>
          </p:nvSpPr>
          <p:spPr>
            <a:xfrm>
              <a:off x="0" y="2550906"/>
              <a:ext cx="509100" cy="41700"/>
            </a:xfrm>
            <a:prstGeom prst="rect">
              <a:avLst/>
            </a:prstGeom>
            <a:gradFill>
              <a:gsLst>
                <a:gs pos="0">
                  <a:srgbClr val="FFFFFF">
                    <a:alpha val="29019"/>
                  </a:srgbClr>
                </a:gs>
                <a:gs pos="100000">
                  <a:srgbClr val="FFFFFF">
                    <a:alpha val="0"/>
                  </a:srgbClr>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54" name="Google Shape;54;g27917111657_2_356"/>
            <p:cNvSpPr/>
            <p:nvPr/>
          </p:nvSpPr>
          <p:spPr>
            <a:xfrm>
              <a:off x="506425" y="2550906"/>
              <a:ext cx="212700" cy="4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27129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E6DDADA-3D73-4A70-9A1B-2FB1716D8E0A}" type="datetime5">
              <a:rPr lang="en-GB" altLang="en-US" smtClean="0"/>
              <a:t>3-Sep-23</a:t>
            </a:fld>
            <a:endParaRPr lang="en-GB" altLang="en-US"/>
          </a:p>
        </p:txBody>
      </p:sp>
      <p:sp>
        <p:nvSpPr>
          <p:cNvPr id="5" name="Footer Placeholder 4"/>
          <p:cNvSpPr>
            <a:spLocks noGrp="1"/>
          </p:cNvSpPr>
          <p:nvPr>
            <p:ph type="ftr" sz="quarter" idx="11"/>
          </p:nvPr>
        </p:nvSpPr>
        <p:spPr/>
        <p:txBody>
          <a:bodyPr/>
          <a:lstStyle>
            <a:lvl1pPr>
              <a:defRPr/>
            </a:lvl1pPr>
          </a:lstStyle>
          <a:p>
            <a:pPr>
              <a:defRPr/>
            </a:pPr>
            <a:r>
              <a:rPr lang="en-GB" altLang="en-US"/>
              <a:t>Stelios awards for Young entrepreuner in Greece 4sep23</a:t>
            </a:r>
          </a:p>
        </p:txBody>
      </p:sp>
      <p:sp>
        <p:nvSpPr>
          <p:cNvPr id="6" name="Slide Number Placeholder 5"/>
          <p:cNvSpPr>
            <a:spLocks noGrp="1"/>
          </p:cNvSpPr>
          <p:nvPr>
            <p:ph type="sldNum" sz="quarter" idx="12"/>
          </p:nvPr>
        </p:nvSpPr>
        <p:spPr/>
        <p:txBody>
          <a:bodyPr/>
          <a:lstStyle>
            <a:lvl1pPr>
              <a:defRPr/>
            </a:lvl1pPr>
          </a:lstStyle>
          <a:p>
            <a:pPr>
              <a:defRPr/>
            </a:pPr>
            <a:fld id="{E49A01EB-D582-4632-AE63-839C6F4F63C3}" type="slidenum">
              <a:rPr lang="en-GB" altLang="en-US"/>
              <a:pPr>
                <a:defRPr/>
              </a:pPr>
              <a:t>‹#›</a:t>
            </a:fld>
            <a:endParaRPr lang="en-GB" altLang="en-US"/>
          </a:p>
        </p:txBody>
      </p:sp>
    </p:spTree>
    <p:extLst>
      <p:ext uri="{BB962C8B-B14F-4D97-AF65-F5344CB8AC3E}">
        <p14:creationId xmlns:p14="http://schemas.microsoft.com/office/powerpoint/2010/main" val="2402346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900115"/>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900115"/>
            <a:ext cx="3028950" cy="25455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32C97C3-D49C-430D-A7B1-38016A4EC92F}" type="datetime5">
              <a:rPr lang="en-GB" altLang="en-US" smtClean="0"/>
              <a:t>3-Sep-23</a:t>
            </a:fld>
            <a:endParaRPr lang="en-GB" altLang="en-US"/>
          </a:p>
        </p:txBody>
      </p:sp>
      <p:sp>
        <p:nvSpPr>
          <p:cNvPr id="6" name="Footer Placeholder 4"/>
          <p:cNvSpPr>
            <a:spLocks noGrp="1"/>
          </p:cNvSpPr>
          <p:nvPr>
            <p:ph type="ftr" sz="quarter" idx="11"/>
          </p:nvPr>
        </p:nvSpPr>
        <p:spPr/>
        <p:txBody>
          <a:bodyPr/>
          <a:lstStyle>
            <a:lvl1pPr>
              <a:defRPr/>
            </a:lvl1pPr>
          </a:lstStyle>
          <a:p>
            <a:pPr>
              <a:defRPr/>
            </a:pPr>
            <a:r>
              <a:rPr lang="en-GB" altLang="en-US"/>
              <a:t>Stelios awards for Young entrepreuner in Greece 4sep23</a:t>
            </a:r>
          </a:p>
        </p:txBody>
      </p:sp>
      <p:sp>
        <p:nvSpPr>
          <p:cNvPr id="7" name="Slide Number Placeholder 5"/>
          <p:cNvSpPr>
            <a:spLocks noGrp="1"/>
          </p:cNvSpPr>
          <p:nvPr>
            <p:ph type="sldNum" sz="quarter" idx="12"/>
          </p:nvPr>
        </p:nvSpPr>
        <p:spPr/>
        <p:txBody>
          <a:bodyPr/>
          <a:lstStyle>
            <a:lvl1pPr>
              <a:defRPr/>
            </a:lvl1pPr>
          </a:lstStyle>
          <a:p>
            <a:pPr>
              <a:defRPr/>
            </a:pPr>
            <a:fld id="{DA9D83AC-99CB-48F5-9ABD-EBF9C5528456}" type="slidenum">
              <a:rPr lang="en-GB" altLang="en-US"/>
              <a:pPr>
                <a:defRPr/>
              </a:pPr>
              <a:t>‹#›</a:t>
            </a:fld>
            <a:endParaRPr lang="en-GB" altLang="en-US"/>
          </a:p>
        </p:txBody>
      </p:sp>
    </p:spTree>
    <p:extLst>
      <p:ext uri="{BB962C8B-B14F-4D97-AF65-F5344CB8AC3E}">
        <p14:creationId xmlns:p14="http://schemas.microsoft.com/office/powerpoint/2010/main" val="578917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5"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5"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72BDC28-303A-4CC1-82A4-6E6E7DECD772}" type="datetime5">
              <a:rPr lang="en-GB" altLang="en-US" smtClean="0"/>
              <a:t>3-Sep-23</a:t>
            </a:fld>
            <a:endParaRPr lang="en-GB" altLang="en-US"/>
          </a:p>
        </p:txBody>
      </p:sp>
      <p:sp>
        <p:nvSpPr>
          <p:cNvPr id="8" name="Footer Placeholder 4"/>
          <p:cNvSpPr>
            <a:spLocks noGrp="1"/>
          </p:cNvSpPr>
          <p:nvPr>
            <p:ph type="ftr" sz="quarter" idx="11"/>
          </p:nvPr>
        </p:nvSpPr>
        <p:spPr/>
        <p:txBody>
          <a:bodyPr/>
          <a:lstStyle>
            <a:lvl1pPr>
              <a:defRPr/>
            </a:lvl1pPr>
          </a:lstStyle>
          <a:p>
            <a:pPr>
              <a:defRPr/>
            </a:pPr>
            <a:r>
              <a:rPr lang="en-GB" altLang="en-US"/>
              <a:t>Stelios awards for Young entrepreuner in Greece 4sep23</a:t>
            </a:r>
          </a:p>
        </p:txBody>
      </p:sp>
      <p:sp>
        <p:nvSpPr>
          <p:cNvPr id="9" name="Slide Number Placeholder 5"/>
          <p:cNvSpPr>
            <a:spLocks noGrp="1"/>
          </p:cNvSpPr>
          <p:nvPr>
            <p:ph type="sldNum" sz="quarter" idx="12"/>
          </p:nvPr>
        </p:nvSpPr>
        <p:spPr/>
        <p:txBody>
          <a:bodyPr/>
          <a:lstStyle>
            <a:lvl1pPr>
              <a:defRPr/>
            </a:lvl1pPr>
          </a:lstStyle>
          <a:p>
            <a:pPr>
              <a:defRPr/>
            </a:pPr>
            <a:fld id="{981CB81A-4E4B-4A79-8F8A-FA45411B282F}" type="slidenum">
              <a:rPr lang="en-GB" altLang="en-US"/>
              <a:pPr>
                <a:defRPr/>
              </a:pPr>
              <a:t>‹#›</a:t>
            </a:fld>
            <a:endParaRPr lang="en-GB" altLang="en-US"/>
          </a:p>
        </p:txBody>
      </p:sp>
    </p:spTree>
    <p:extLst>
      <p:ext uri="{BB962C8B-B14F-4D97-AF65-F5344CB8AC3E}">
        <p14:creationId xmlns:p14="http://schemas.microsoft.com/office/powerpoint/2010/main" val="2641640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DA8558-97B8-47ED-84BB-C471C602BADE}" type="datetime5">
              <a:rPr lang="en-GB" altLang="en-US" smtClean="0"/>
              <a:t>3-Sep-23</a:t>
            </a:fld>
            <a:endParaRPr lang="en-GB" altLang="en-US"/>
          </a:p>
        </p:txBody>
      </p:sp>
      <p:sp>
        <p:nvSpPr>
          <p:cNvPr id="4" name="Footer Placeholder 4"/>
          <p:cNvSpPr>
            <a:spLocks noGrp="1"/>
          </p:cNvSpPr>
          <p:nvPr>
            <p:ph type="ftr" sz="quarter" idx="11"/>
          </p:nvPr>
        </p:nvSpPr>
        <p:spPr/>
        <p:txBody>
          <a:bodyPr/>
          <a:lstStyle>
            <a:lvl1pPr>
              <a:defRPr/>
            </a:lvl1pPr>
          </a:lstStyle>
          <a:p>
            <a:pPr>
              <a:defRPr/>
            </a:pPr>
            <a:r>
              <a:rPr lang="en-GB" altLang="en-US"/>
              <a:t>Stelios awards for Young entrepreuner in Greece 4sep23</a:t>
            </a:r>
          </a:p>
        </p:txBody>
      </p:sp>
      <p:sp>
        <p:nvSpPr>
          <p:cNvPr id="5" name="Slide Number Placeholder 5"/>
          <p:cNvSpPr>
            <a:spLocks noGrp="1"/>
          </p:cNvSpPr>
          <p:nvPr>
            <p:ph type="sldNum" sz="quarter" idx="12"/>
          </p:nvPr>
        </p:nvSpPr>
        <p:spPr/>
        <p:txBody>
          <a:bodyPr/>
          <a:lstStyle>
            <a:lvl1pPr>
              <a:defRPr/>
            </a:lvl1pPr>
          </a:lstStyle>
          <a:p>
            <a:pPr>
              <a:defRPr/>
            </a:pPr>
            <a:fld id="{723C51AB-2A65-4B15-8D2D-2A5BC9BA9223}" type="slidenum">
              <a:rPr lang="en-GB" altLang="en-US"/>
              <a:pPr>
                <a:defRPr/>
              </a:pPr>
              <a:t>‹#›</a:t>
            </a:fld>
            <a:endParaRPr lang="en-GB" altLang="en-US"/>
          </a:p>
        </p:txBody>
      </p:sp>
    </p:spTree>
    <p:extLst>
      <p:ext uri="{BB962C8B-B14F-4D97-AF65-F5344CB8AC3E}">
        <p14:creationId xmlns:p14="http://schemas.microsoft.com/office/powerpoint/2010/main" val="3843699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2A2B1D-CCDF-4748-BA6F-19C6BB93128D}" type="datetime5">
              <a:rPr lang="en-GB" altLang="en-US" smtClean="0"/>
              <a:t>3-Sep-23</a:t>
            </a:fld>
            <a:endParaRPr lang="en-GB" altLang="en-US"/>
          </a:p>
        </p:txBody>
      </p:sp>
      <p:sp>
        <p:nvSpPr>
          <p:cNvPr id="3" name="Footer Placeholder 4"/>
          <p:cNvSpPr>
            <a:spLocks noGrp="1"/>
          </p:cNvSpPr>
          <p:nvPr>
            <p:ph type="ftr" sz="quarter" idx="11"/>
          </p:nvPr>
        </p:nvSpPr>
        <p:spPr/>
        <p:txBody>
          <a:bodyPr/>
          <a:lstStyle>
            <a:lvl1pPr>
              <a:defRPr/>
            </a:lvl1pPr>
          </a:lstStyle>
          <a:p>
            <a:pPr>
              <a:defRPr/>
            </a:pPr>
            <a:r>
              <a:rPr lang="en-GB" altLang="en-US"/>
              <a:t>Stelios awards for Young entrepreuner in Greece 4sep23</a:t>
            </a:r>
          </a:p>
        </p:txBody>
      </p:sp>
      <p:sp>
        <p:nvSpPr>
          <p:cNvPr id="4" name="Slide Number Placeholder 5"/>
          <p:cNvSpPr>
            <a:spLocks noGrp="1"/>
          </p:cNvSpPr>
          <p:nvPr>
            <p:ph type="sldNum" sz="quarter" idx="12"/>
          </p:nvPr>
        </p:nvSpPr>
        <p:spPr/>
        <p:txBody>
          <a:bodyPr/>
          <a:lstStyle>
            <a:lvl1pPr>
              <a:defRPr/>
            </a:lvl1pPr>
          </a:lstStyle>
          <a:p>
            <a:pPr>
              <a:defRPr/>
            </a:pPr>
            <a:fld id="{2A62098E-C91D-4D23-A801-6DF3E575A469}" type="slidenum">
              <a:rPr lang="en-GB" altLang="en-US"/>
              <a:pPr>
                <a:defRPr/>
              </a:pPr>
              <a:t>‹#›</a:t>
            </a:fld>
            <a:endParaRPr lang="en-GB" altLang="en-US"/>
          </a:p>
        </p:txBody>
      </p:sp>
    </p:spTree>
    <p:extLst>
      <p:ext uri="{BB962C8B-B14F-4D97-AF65-F5344CB8AC3E}">
        <p14:creationId xmlns:p14="http://schemas.microsoft.com/office/powerpoint/2010/main" val="1194974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6"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92"/>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6" y="1076328"/>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66EF18A-FF25-4815-829B-FAEA958E3314}" type="datetime5">
              <a:rPr lang="en-GB" altLang="en-US" smtClean="0"/>
              <a:t>3-Sep-23</a:t>
            </a:fld>
            <a:endParaRPr lang="en-GB" altLang="en-US"/>
          </a:p>
        </p:txBody>
      </p:sp>
      <p:sp>
        <p:nvSpPr>
          <p:cNvPr id="6" name="Footer Placeholder 4"/>
          <p:cNvSpPr>
            <a:spLocks noGrp="1"/>
          </p:cNvSpPr>
          <p:nvPr>
            <p:ph type="ftr" sz="quarter" idx="11"/>
          </p:nvPr>
        </p:nvSpPr>
        <p:spPr/>
        <p:txBody>
          <a:bodyPr/>
          <a:lstStyle>
            <a:lvl1pPr>
              <a:defRPr/>
            </a:lvl1pPr>
          </a:lstStyle>
          <a:p>
            <a:pPr>
              <a:defRPr/>
            </a:pPr>
            <a:r>
              <a:rPr lang="en-GB" altLang="en-US"/>
              <a:t>Stelios awards for Young entrepreuner in Greece 4sep23</a:t>
            </a:r>
          </a:p>
        </p:txBody>
      </p:sp>
      <p:sp>
        <p:nvSpPr>
          <p:cNvPr id="7" name="Slide Number Placeholder 5"/>
          <p:cNvSpPr>
            <a:spLocks noGrp="1"/>
          </p:cNvSpPr>
          <p:nvPr>
            <p:ph type="sldNum" sz="quarter" idx="12"/>
          </p:nvPr>
        </p:nvSpPr>
        <p:spPr/>
        <p:txBody>
          <a:bodyPr/>
          <a:lstStyle>
            <a:lvl1pPr>
              <a:defRPr/>
            </a:lvl1pPr>
          </a:lstStyle>
          <a:p>
            <a:pPr>
              <a:defRPr/>
            </a:pPr>
            <a:fld id="{335A5F6E-3B9C-4DDE-8FF6-3B7280E330B8}" type="slidenum">
              <a:rPr lang="en-GB" altLang="en-US"/>
              <a:pPr>
                <a:defRPr/>
              </a:pPr>
              <a:t>‹#›</a:t>
            </a:fld>
            <a:endParaRPr lang="en-GB" altLang="en-US"/>
          </a:p>
        </p:txBody>
      </p:sp>
    </p:spTree>
    <p:extLst>
      <p:ext uri="{BB962C8B-B14F-4D97-AF65-F5344CB8AC3E}">
        <p14:creationId xmlns:p14="http://schemas.microsoft.com/office/powerpoint/2010/main" val="1691627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1"/>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344216" y="4025507"/>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ED7042A-AD87-47AF-8DA2-31D8F5D0400F}" type="datetime5">
              <a:rPr lang="en-GB" altLang="en-US" smtClean="0"/>
              <a:t>3-Sep-23</a:t>
            </a:fld>
            <a:endParaRPr lang="en-GB" altLang="en-US"/>
          </a:p>
        </p:txBody>
      </p:sp>
      <p:sp>
        <p:nvSpPr>
          <p:cNvPr id="6" name="Footer Placeholder 4"/>
          <p:cNvSpPr>
            <a:spLocks noGrp="1"/>
          </p:cNvSpPr>
          <p:nvPr>
            <p:ph type="ftr" sz="quarter" idx="11"/>
          </p:nvPr>
        </p:nvSpPr>
        <p:spPr/>
        <p:txBody>
          <a:bodyPr/>
          <a:lstStyle>
            <a:lvl1pPr>
              <a:defRPr/>
            </a:lvl1pPr>
          </a:lstStyle>
          <a:p>
            <a:pPr>
              <a:defRPr/>
            </a:pPr>
            <a:r>
              <a:rPr lang="en-GB" altLang="en-US"/>
              <a:t>Stelios awards for Young entrepreuner in Greece 4sep23</a:t>
            </a:r>
          </a:p>
        </p:txBody>
      </p:sp>
      <p:sp>
        <p:nvSpPr>
          <p:cNvPr id="7" name="Slide Number Placeholder 5"/>
          <p:cNvSpPr>
            <a:spLocks noGrp="1"/>
          </p:cNvSpPr>
          <p:nvPr>
            <p:ph type="sldNum" sz="quarter" idx="12"/>
          </p:nvPr>
        </p:nvSpPr>
        <p:spPr/>
        <p:txBody>
          <a:bodyPr/>
          <a:lstStyle>
            <a:lvl1pPr>
              <a:defRPr/>
            </a:lvl1pPr>
          </a:lstStyle>
          <a:p>
            <a:pPr>
              <a:defRPr/>
            </a:pPr>
            <a:fld id="{F5E86862-3438-4BA6-BFC0-4E5872AC8275}" type="slidenum">
              <a:rPr lang="en-GB" altLang="en-US"/>
              <a:pPr>
                <a:defRPr/>
              </a:pPr>
              <a:t>‹#›</a:t>
            </a:fld>
            <a:endParaRPr lang="en-GB" altLang="en-US"/>
          </a:p>
        </p:txBody>
      </p:sp>
    </p:spTree>
    <p:extLst>
      <p:ext uri="{BB962C8B-B14F-4D97-AF65-F5344CB8AC3E}">
        <p14:creationId xmlns:p14="http://schemas.microsoft.com/office/powerpoint/2010/main" val="570504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206375"/>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342900" y="1200151"/>
            <a:ext cx="61722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342900" y="4767264"/>
            <a:ext cx="1600200" cy="274637"/>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defRPr>
            </a:lvl1pPr>
          </a:lstStyle>
          <a:p>
            <a:pPr>
              <a:defRPr/>
            </a:pPr>
            <a:fld id="{3139AF2E-5FD4-4A08-BCB8-3F3CDEE1F8D2}" type="datetime5">
              <a:rPr lang="en-GB" altLang="en-US" smtClean="0"/>
              <a:t>3-Sep-23</a:t>
            </a:fld>
            <a:endParaRPr lang="en-GB" altLang="en-US"/>
          </a:p>
        </p:txBody>
      </p:sp>
      <p:sp>
        <p:nvSpPr>
          <p:cNvPr id="5" name="Footer Placeholder 4"/>
          <p:cNvSpPr>
            <a:spLocks noGrp="1"/>
          </p:cNvSpPr>
          <p:nvPr>
            <p:ph type="ftr" sz="quarter" idx="3"/>
          </p:nvPr>
        </p:nvSpPr>
        <p:spPr>
          <a:xfrm>
            <a:off x="2343150" y="4767264"/>
            <a:ext cx="2171700" cy="274637"/>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defRPr>
            </a:lvl1pPr>
          </a:lstStyle>
          <a:p>
            <a:pPr>
              <a:defRPr/>
            </a:pPr>
            <a:r>
              <a:rPr lang="en-GB" altLang="en-US"/>
              <a:t>Stelios awards for Young entrepreuner in Greece 4sep23</a:t>
            </a:r>
          </a:p>
        </p:txBody>
      </p:sp>
      <p:sp>
        <p:nvSpPr>
          <p:cNvPr id="6" name="Slide Number Placeholder 5"/>
          <p:cNvSpPr>
            <a:spLocks noGrp="1"/>
          </p:cNvSpPr>
          <p:nvPr>
            <p:ph type="sldNum" sz="quarter" idx="4"/>
          </p:nvPr>
        </p:nvSpPr>
        <p:spPr>
          <a:xfrm>
            <a:off x="4914900" y="4767264"/>
            <a:ext cx="1600200" cy="274637"/>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3AF8DAC5-7175-44F3-BECB-7E1C355F368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hf hdr="0"/>
  <p:txStyles>
    <p:titleStyle>
      <a:lvl1pPr algn="ctr" rtl="0" eaLnBrk="0" fontAlgn="base" hangingPunct="0">
        <a:spcBef>
          <a:spcPct val="0"/>
        </a:spcBef>
        <a:spcAft>
          <a:spcPct val="0"/>
        </a:spcAft>
        <a:defRPr sz="33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33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33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33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3300">
          <a:solidFill>
            <a:schemeClr val="tx1"/>
          </a:solidFill>
          <a:latin typeface="Calibri" pitchFamily="34" charset="0"/>
          <a:ea typeface="ＭＳ Ｐゴシック" charset="-128"/>
          <a:cs typeface="ＭＳ Ｐゴシック" charset="-128"/>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ＭＳ Ｐゴシック" charset="-128"/>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ＭＳ Ｐゴシック" charset="-128"/>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ＭＳ Ｐゴシック" charset="-128"/>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ＭＳ Ｐゴシック" charset="-128"/>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4E29AA"/>
            </a:gs>
            <a:gs pos="100000">
              <a:srgbClr val="1E123D"/>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g27917111657_2_311"/>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g27917111657_2_311"/>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g27917111657_2_31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338792"/>
      </p:ext>
    </p:extLst>
  </p:cSld>
  <p:clrMap bg1="lt1" tx1="dk1" bg2="dk2"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hyperlink" Target="mailto:stelios@stelios.com" TargetMode="Externa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gif"/><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png"/><Relationship Id="rId2" Type="http://schemas.openxmlformats.org/officeDocument/2006/relationships/image" Target="../media/image34.jpeg"/><Relationship Id="rId16"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 Id="rId1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5.jpe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1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67.png"/><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hyperlink" Target="https://www.youtube.com/c/financialgreeks" TargetMode="External"/><Relationship Id="rId3" Type="http://schemas.openxmlformats.org/officeDocument/2006/relationships/hyperlink" Target="https://www.youtube.com/@tsounischris" TargetMode="External"/><Relationship Id="rId7" Type="http://schemas.openxmlformats.org/officeDocument/2006/relationships/hyperlink" Target="https://www.facebook.com/TsounisChris/"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hyperlink" Target="https://www.tiktok.com/@tsounischris?lang=en" TargetMode="External"/><Relationship Id="rId5" Type="http://schemas.openxmlformats.org/officeDocument/2006/relationships/hyperlink" Target="https://www.instagram.com/tsounischris/" TargetMode="External"/><Relationship Id="rId4" Type="http://schemas.openxmlformats.org/officeDocument/2006/relationships/hyperlink" Target="https://blog.tsounischris.g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easyhistory.info/"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youtu.be/OSyoZQjGvNY"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52F89C-A760-4496-8BF5-450A238FAAE3}"/>
              </a:ext>
            </a:extLst>
          </p:cNvPr>
          <p:cNvSpPr txBox="1"/>
          <p:nvPr/>
        </p:nvSpPr>
        <p:spPr>
          <a:xfrm>
            <a:off x="188640" y="2427734"/>
            <a:ext cx="6552728" cy="1846659"/>
          </a:xfrm>
          <a:prstGeom prst="rect">
            <a:avLst/>
          </a:prstGeom>
          <a:noFill/>
        </p:spPr>
        <p:txBody>
          <a:bodyPr wrap="square" rtlCol="0">
            <a:spAutoFit/>
          </a:bodyPr>
          <a:lstStyle/>
          <a:p>
            <a:pPr algn="ctr"/>
            <a:endParaRPr lang="en-GB" b="1" dirty="0">
              <a:latin typeface="Georgia" panose="02040502050405020303" pitchFamily="18" charset="0"/>
            </a:endParaRPr>
          </a:p>
          <a:p>
            <a:pPr algn="ctr"/>
            <a:r>
              <a:rPr lang="en-GB" sz="1600" b="1" dirty="0">
                <a:latin typeface="Georgia" panose="02040502050405020303" pitchFamily="18" charset="0"/>
              </a:rPr>
              <a:t>Monday 4 September 2023 </a:t>
            </a:r>
          </a:p>
          <a:p>
            <a:pPr algn="ctr"/>
            <a:r>
              <a:rPr lang="en-GB" sz="1600" b="1" dirty="0">
                <a:latin typeface="Georgia" panose="02040502050405020303" pitchFamily="18" charset="0"/>
              </a:rPr>
              <a:t>12.00 arrivals, 12.30-13.15 ceremony (Greek time)</a:t>
            </a:r>
          </a:p>
          <a:p>
            <a:pPr algn="ctr"/>
            <a:r>
              <a:rPr lang="en-GB" sz="1600" b="1" dirty="0">
                <a:latin typeface="Georgia" panose="02040502050405020303" pitchFamily="18" charset="0"/>
              </a:rPr>
              <a:t>Stelios Foundation Conference Hall, Plaka, Athens</a:t>
            </a:r>
          </a:p>
          <a:p>
            <a:pPr algn="ctr"/>
            <a:endParaRPr lang="en-GB" sz="1600" b="1" dirty="0">
              <a:latin typeface="Georgia" panose="02040502050405020303" pitchFamily="18" charset="0"/>
            </a:endParaRPr>
          </a:p>
          <a:p>
            <a:pPr algn="ctr"/>
            <a:r>
              <a:rPr lang="en-GB" sz="1600" b="1" i="1" u="sng" dirty="0">
                <a:latin typeface="Georgia" panose="02040502050405020303" pitchFamily="18" charset="0"/>
              </a:rPr>
              <a:t>NB Ceremony via zoom 12.30-13.15 will be recorded</a:t>
            </a:r>
          </a:p>
          <a:p>
            <a:pPr algn="ctr"/>
            <a:endParaRPr lang="en-GB" sz="1600" b="1" dirty="0">
              <a:latin typeface="Georgia" panose="02040502050405020303" pitchFamily="18" charset="0"/>
            </a:endParaRPr>
          </a:p>
        </p:txBody>
      </p:sp>
      <p:pic>
        <p:nvPicPr>
          <p:cNvPr id="4" name="Picture 3" descr="A blue and white sign with a map and text&#10;&#10;Description automatically generated">
            <a:extLst>
              <a:ext uri="{FF2B5EF4-FFF2-40B4-BE49-F238E27FC236}">
                <a16:creationId xmlns:a16="http://schemas.microsoft.com/office/drawing/2014/main" id="{CE50669F-C1EB-FD77-D365-635C854A4B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0031" y="179685"/>
            <a:ext cx="1949946" cy="2385130"/>
          </a:xfrm>
          <a:prstGeom prst="rect">
            <a:avLst/>
          </a:prstGeom>
        </p:spPr>
      </p:pic>
      <p:sp>
        <p:nvSpPr>
          <p:cNvPr id="3" name="Date Placeholder 2">
            <a:extLst>
              <a:ext uri="{FF2B5EF4-FFF2-40B4-BE49-F238E27FC236}">
                <a16:creationId xmlns:a16="http://schemas.microsoft.com/office/drawing/2014/main" id="{3B5A2936-45C1-9DF8-D94D-95249DB8D70B}"/>
              </a:ext>
            </a:extLst>
          </p:cNvPr>
          <p:cNvSpPr>
            <a:spLocks noGrp="1"/>
          </p:cNvSpPr>
          <p:nvPr>
            <p:ph type="dt" sz="half" idx="10"/>
          </p:nvPr>
        </p:nvSpPr>
        <p:spPr/>
        <p:txBody>
          <a:bodyPr/>
          <a:lstStyle/>
          <a:p>
            <a:pPr>
              <a:defRPr/>
            </a:pPr>
            <a:fld id="{FBE669A3-49B1-45E9-917F-5F3057563819}" type="datetime5">
              <a:rPr lang="en-GB" altLang="en-US" smtClean="0"/>
              <a:t>3-Sep-23</a:t>
            </a:fld>
            <a:endParaRPr lang="en-GB" altLang="en-US" dirty="0"/>
          </a:p>
        </p:txBody>
      </p:sp>
      <p:sp>
        <p:nvSpPr>
          <p:cNvPr id="5" name="Footer Placeholder 4">
            <a:extLst>
              <a:ext uri="{FF2B5EF4-FFF2-40B4-BE49-F238E27FC236}">
                <a16:creationId xmlns:a16="http://schemas.microsoft.com/office/drawing/2014/main" id="{BD787CD0-E39E-5084-4346-328CBF5108E1}"/>
              </a:ext>
            </a:extLst>
          </p:cNvPr>
          <p:cNvSpPr>
            <a:spLocks noGrp="1"/>
          </p:cNvSpPr>
          <p:nvPr>
            <p:ph type="ftr" sz="quarter" idx="11"/>
          </p:nvPr>
        </p:nvSpPr>
        <p:spPr/>
        <p:txBody>
          <a:bodyPr/>
          <a:lstStyle/>
          <a:p>
            <a:pPr>
              <a:defRPr/>
            </a:pPr>
            <a:r>
              <a:rPr lang="en-GB" altLang="en-US" dirty="0"/>
              <a:t>Stelios Awards for Young Entrepreneurs in Greece 4sep23</a:t>
            </a:r>
          </a:p>
        </p:txBody>
      </p:sp>
      <p:sp>
        <p:nvSpPr>
          <p:cNvPr id="6" name="Slide Number Placeholder 5">
            <a:extLst>
              <a:ext uri="{FF2B5EF4-FFF2-40B4-BE49-F238E27FC236}">
                <a16:creationId xmlns:a16="http://schemas.microsoft.com/office/drawing/2014/main" id="{8B9C9CA2-AEF1-8DCC-4A00-2B351CFC0D4F}"/>
              </a:ext>
            </a:extLst>
          </p:cNvPr>
          <p:cNvSpPr>
            <a:spLocks noGrp="1"/>
          </p:cNvSpPr>
          <p:nvPr>
            <p:ph type="sldNum" sz="quarter" idx="12"/>
          </p:nvPr>
        </p:nvSpPr>
        <p:spPr/>
        <p:txBody>
          <a:bodyPr/>
          <a:lstStyle/>
          <a:p>
            <a:pPr>
              <a:defRPr/>
            </a:pPr>
            <a:fld id="{2A62098E-C91D-4D23-A801-6DF3E575A469}" type="slidenum">
              <a:rPr lang="en-GB" altLang="en-US" smtClean="0"/>
              <a:pPr>
                <a:defRPr/>
              </a:pPr>
              <a:t>1</a:t>
            </a:fld>
            <a:endParaRPr lang="en-GB"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2708920" y="126044"/>
            <a:ext cx="1596899" cy="319168"/>
          </a:xfrm>
          <a:prstGeom prst="rect">
            <a:avLst/>
          </a:prstGeom>
        </p:spPr>
        <p:txBody>
          <a:bodyPr vert="horz" wrap="square" lIns="0" tIns="11281" rIns="0" bIns="0" rtlCol="0">
            <a:spAutoFit/>
          </a:bodyPr>
          <a:lstStyle/>
          <a:p>
            <a:pPr marL="11281" algn="ctr">
              <a:spcBef>
                <a:spcPts val="89"/>
              </a:spcBef>
            </a:pPr>
            <a:r>
              <a:rPr sz="2000" b="1" u="sng" spc="-44" dirty="0">
                <a:solidFill>
                  <a:srgbClr val="231F20"/>
                </a:solidFill>
                <a:latin typeface="Times New Roman" panose="02020603050405020304" pitchFamily="18" charset="0"/>
                <a:cs typeface="Times New Roman" panose="02020603050405020304" pitchFamily="18" charset="0"/>
              </a:rPr>
              <a:t>Our</a:t>
            </a:r>
            <a:r>
              <a:rPr lang="en-GB" sz="2000" b="1" u="sng" spc="-44" dirty="0">
                <a:solidFill>
                  <a:srgbClr val="231F20"/>
                </a:solidFill>
                <a:latin typeface="Times New Roman" panose="02020603050405020304" pitchFamily="18" charset="0"/>
                <a:cs typeface="Times New Roman" panose="02020603050405020304" pitchFamily="18" charset="0"/>
              </a:rPr>
              <a:t> </a:t>
            </a:r>
            <a:r>
              <a:rPr lang="en-US" sz="2000" b="1" u="sng" spc="-76" dirty="0">
                <a:solidFill>
                  <a:srgbClr val="231F20"/>
                </a:solidFill>
                <a:uFill>
                  <a:solidFill>
                    <a:srgbClr val="231F20"/>
                  </a:solidFill>
                </a:uFill>
                <a:latin typeface="Times New Roman" panose="02020603050405020304" pitchFamily="18" charset="0"/>
                <a:cs typeface="Times New Roman" panose="02020603050405020304" pitchFamily="18" charset="0"/>
              </a:rPr>
              <a:t>T</a:t>
            </a:r>
            <a:r>
              <a:rPr lang="en-US" sz="2000" b="1" u="sng" spc="-76">
                <a:solidFill>
                  <a:srgbClr val="231F20"/>
                </a:solidFill>
                <a:uFill>
                  <a:solidFill>
                    <a:srgbClr val="231F20"/>
                  </a:solidFill>
                </a:uFill>
                <a:latin typeface="Times New Roman" panose="02020603050405020304" pitchFamily="18" charset="0"/>
                <a:cs typeface="Times New Roman" panose="02020603050405020304" pitchFamily="18" charset="0"/>
              </a:rPr>
              <a:t>rustees</a:t>
            </a:r>
            <a:endParaRPr sz="2000" u="sng" dirty="0">
              <a:solidFill>
                <a:prstClr val="black"/>
              </a:solidFill>
              <a:latin typeface="Times New Roman" panose="02020603050405020304" pitchFamily="18" charset="0"/>
              <a:cs typeface="Times New Roman" panose="02020603050405020304" pitchFamily="18" charset="0"/>
            </a:endParaRPr>
          </a:p>
        </p:txBody>
      </p:sp>
      <p:sp>
        <p:nvSpPr>
          <p:cNvPr id="22" name="object 22"/>
          <p:cNvSpPr txBox="1"/>
          <p:nvPr/>
        </p:nvSpPr>
        <p:spPr>
          <a:xfrm>
            <a:off x="0" y="865741"/>
            <a:ext cx="1091966" cy="865471"/>
          </a:xfrm>
          <a:prstGeom prst="rect">
            <a:avLst/>
          </a:prstGeom>
        </p:spPr>
        <p:txBody>
          <a:bodyPr vert="horz" wrap="square" lIns="0" tIns="11281" rIns="0" bIns="0" rtlCol="0">
            <a:spAutoFit/>
          </a:bodyPr>
          <a:lstStyle/>
          <a:p>
            <a:pPr marL="11281" marR="4512" indent="70503">
              <a:lnSpc>
                <a:spcPct val="114599"/>
              </a:lnSpc>
              <a:spcBef>
                <a:spcPts val="89"/>
              </a:spcBef>
            </a:pPr>
            <a:r>
              <a:rPr sz="1000" spc="5" dirty="0">
                <a:solidFill>
                  <a:srgbClr val="231F20"/>
                </a:solidFill>
                <a:latin typeface="Times New Roman" panose="02020603050405020304" pitchFamily="18" charset="0"/>
                <a:cs typeface="Times New Roman" panose="02020603050405020304" pitchFamily="18" charset="0"/>
              </a:rPr>
              <a:t>Sir </a:t>
            </a:r>
            <a:r>
              <a:rPr sz="1000" spc="-14" dirty="0">
                <a:solidFill>
                  <a:srgbClr val="231F20"/>
                </a:solidFill>
                <a:latin typeface="Times New Roman" panose="02020603050405020304" pitchFamily="18" charset="0"/>
                <a:cs typeface="Times New Roman" panose="02020603050405020304" pitchFamily="18" charset="0"/>
              </a:rPr>
              <a:t>STELIOS  </a:t>
            </a:r>
            <a:endParaRPr lang="en-GB" sz="1000" spc="-14" dirty="0">
              <a:solidFill>
                <a:srgbClr val="231F20"/>
              </a:solidFill>
              <a:latin typeface="Times New Roman" panose="02020603050405020304" pitchFamily="18" charset="0"/>
              <a:cs typeface="Times New Roman" panose="02020603050405020304" pitchFamily="18" charset="0"/>
            </a:endParaRPr>
          </a:p>
          <a:p>
            <a:pPr marL="11281" marR="4512" indent="70503">
              <a:lnSpc>
                <a:spcPct val="114599"/>
              </a:lnSpc>
              <a:spcBef>
                <a:spcPts val="89"/>
              </a:spcBef>
            </a:pPr>
            <a:r>
              <a:rPr sz="1000" dirty="0">
                <a:solidFill>
                  <a:srgbClr val="231F20"/>
                </a:solidFill>
                <a:latin typeface="Times New Roman" panose="02020603050405020304" pitchFamily="18" charset="0"/>
                <a:cs typeface="Times New Roman" panose="02020603050405020304" pitchFamily="18" charset="0"/>
              </a:rPr>
              <a:t>HAJI-IOANNOU</a:t>
            </a:r>
            <a:endParaRPr sz="1000" dirty="0">
              <a:solidFill>
                <a:prstClr val="black"/>
              </a:solidFill>
              <a:latin typeface="Times New Roman" panose="02020603050405020304" pitchFamily="18" charset="0"/>
              <a:cs typeface="Times New Roman" panose="02020603050405020304" pitchFamily="18" charset="0"/>
            </a:endParaRPr>
          </a:p>
          <a:p>
            <a:pPr marL="91935">
              <a:spcBef>
                <a:spcPts val="125"/>
              </a:spcBef>
            </a:pPr>
            <a:r>
              <a:rPr lang="en-GB" sz="1000" spc="-9" dirty="0">
                <a:solidFill>
                  <a:srgbClr val="231F20"/>
                </a:solidFill>
                <a:latin typeface="Times New Roman" panose="02020603050405020304" pitchFamily="18" charset="0"/>
                <a:cs typeface="Times New Roman" panose="02020603050405020304" pitchFamily="18" charset="0"/>
              </a:rPr>
              <a:t>President &amp; Founder</a:t>
            </a:r>
          </a:p>
          <a:p>
            <a:pPr marL="91935">
              <a:spcBef>
                <a:spcPts val="125"/>
              </a:spcBef>
            </a:pPr>
            <a:r>
              <a:rPr lang="en-GB" sz="1000" spc="-9" dirty="0">
                <a:solidFill>
                  <a:srgbClr val="231F20"/>
                </a:solidFill>
                <a:latin typeface="Times New Roman" panose="02020603050405020304" pitchFamily="18" charset="0"/>
                <a:cs typeface="Times New Roman" panose="02020603050405020304" pitchFamily="18" charset="0"/>
                <a:hlinkClick r:id="rId2"/>
              </a:rPr>
              <a:t>stelios@stelios.com</a:t>
            </a:r>
            <a:r>
              <a:rPr lang="en-GB" sz="1000" spc="-9" dirty="0">
                <a:solidFill>
                  <a:srgbClr val="231F20"/>
                </a:solidFill>
                <a:latin typeface="Times New Roman" panose="02020603050405020304" pitchFamily="18" charset="0"/>
                <a:cs typeface="Times New Roman" panose="02020603050405020304" pitchFamily="18" charset="0"/>
              </a:rPr>
              <a:t>  </a:t>
            </a:r>
            <a:endParaRPr sz="100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429000" y="2094392"/>
            <a:ext cx="1440160" cy="405175"/>
          </a:xfrm>
          <a:prstGeom prst="rect">
            <a:avLst/>
          </a:prstGeom>
          <a:noFill/>
        </p:spPr>
        <p:txBody>
          <a:bodyPr wrap="square" lIns="81219" tIns="40608" rIns="81219" bIns="40608" rtlCol="0">
            <a:spAutoFit/>
          </a:bodyPr>
          <a:lstStyle/>
          <a:p>
            <a:r>
              <a:rPr lang="en-US" sz="1050" dirty="0">
                <a:solidFill>
                  <a:prstClr val="black"/>
                </a:solidFill>
                <a:latin typeface="Times New Roman" panose="02020603050405020304" pitchFamily="18" charset="0"/>
                <a:cs typeface="Times New Roman" panose="02020603050405020304" pitchFamily="18" charset="0"/>
              </a:rPr>
              <a:t>Nikos </a:t>
            </a:r>
            <a:r>
              <a:rPr lang="en-US" sz="1050" dirty="0" err="1">
                <a:solidFill>
                  <a:prstClr val="black"/>
                </a:solidFill>
                <a:latin typeface="Times New Roman" panose="02020603050405020304" pitchFamily="18" charset="0"/>
                <a:cs typeface="Times New Roman" panose="02020603050405020304" pitchFamily="18" charset="0"/>
              </a:rPr>
              <a:t>Mourkogiannis</a:t>
            </a:r>
            <a:endParaRPr lang="en-US" sz="1050" dirty="0">
              <a:solidFill>
                <a:prstClr val="black"/>
              </a:solidFill>
              <a:latin typeface="Times New Roman" panose="02020603050405020304" pitchFamily="18" charset="0"/>
              <a:cs typeface="Times New Roman" panose="02020603050405020304" pitchFamily="18" charset="0"/>
            </a:endParaRPr>
          </a:p>
          <a:p>
            <a:r>
              <a:rPr lang="en-US" sz="1050" dirty="0">
                <a:solidFill>
                  <a:prstClr val="black"/>
                </a:solidFill>
                <a:latin typeface="Times New Roman" panose="02020603050405020304" pitchFamily="18" charset="0"/>
                <a:cs typeface="Times New Roman" panose="02020603050405020304" pitchFamily="18" charset="0"/>
              </a:rPr>
              <a:t>In Greece </a:t>
            </a:r>
            <a:endParaRPr lang="en-GB" sz="1050" dirty="0">
              <a:solidFill>
                <a:prstClr val="black"/>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F99FD34-C836-471E-9EBA-31C471667872}"/>
              </a:ext>
            </a:extLst>
          </p:cNvPr>
          <p:cNvSpPr txBox="1"/>
          <p:nvPr/>
        </p:nvSpPr>
        <p:spPr>
          <a:xfrm>
            <a:off x="4967118" y="3843203"/>
            <a:ext cx="1496619" cy="692497"/>
          </a:xfrm>
          <a:prstGeom prst="rect">
            <a:avLst/>
          </a:prstGeom>
          <a:noFill/>
        </p:spPr>
        <p:txBody>
          <a:bodyPr wrap="square" rtlCol="0">
            <a:spAutoFit/>
          </a:bodyPr>
          <a:lstStyle/>
          <a:p>
            <a:endParaRPr lang="en-US" dirty="0"/>
          </a:p>
          <a:p>
            <a:pPr algn="ctr"/>
            <a:r>
              <a:rPr lang="en-US" sz="1050" dirty="0">
                <a:latin typeface="Times New Roman" panose="02020603050405020304" pitchFamily="18" charset="0"/>
                <a:cs typeface="Times New Roman" panose="02020603050405020304" pitchFamily="18" charset="0"/>
              </a:rPr>
              <a:t>Rena Rouvitha Panou</a:t>
            </a:r>
          </a:p>
          <a:p>
            <a:pPr algn="ctr"/>
            <a:r>
              <a:rPr lang="en-US" sz="1050" dirty="0">
                <a:latin typeface="Times New Roman" panose="02020603050405020304" pitchFamily="18" charset="0"/>
                <a:cs typeface="Times New Roman" panose="02020603050405020304" pitchFamily="18" charset="0"/>
              </a:rPr>
              <a:t>In Cyprus</a:t>
            </a:r>
            <a:endParaRPr lang="en-GB" sz="1050" dirty="0">
              <a:latin typeface="Times New Roman" panose="02020603050405020304" pitchFamily="18" charset="0"/>
              <a:cs typeface="Times New Roman" panose="02020603050405020304" pitchFamily="18" charset="0"/>
            </a:endParaRPr>
          </a:p>
        </p:txBody>
      </p:sp>
      <p:pic>
        <p:nvPicPr>
          <p:cNvPr id="1026" name="Picture 2" descr="Nikos Mourkogiannis">
            <a:extLst>
              <a:ext uri="{FF2B5EF4-FFF2-40B4-BE49-F238E27FC236}">
                <a16:creationId xmlns:a16="http://schemas.microsoft.com/office/drawing/2014/main" id="{AD693822-438A-42DC-8CF8-20B6DCEBE4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3949" y="888512"/>
            <a:ext cx="904410" cy="12058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vid Watson">
            <a:extLst>
              <a:ext uri="{FF2B5EF4-FFF2-40B4-BE49-F238E27FC236}">
                <a16:creationId xmlns:a16="http://schemas.microsoft.com/office/drawing/2014/main" id="{F9EAB8E8-4C18-4610-9C25-381F8BB04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6116" y="888512"/>
            <a:ext cx="904410" cy="12058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C46185-7971-4ED9-A4AD-53AC3BEB8899}"/>
              </a:ext>
            </a:extLst>
          </p:cNvPr>
          <p:cNvSpPr txBox="1"/>
          <p:nvPr/>
        </p:nvSpPr>
        <p:spPr>
          <a:xfrm>
            <a:off x="5239664" y="2106139"/>
            <a:ext cx="957313" cy="415498"/>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David Watson</a:t>
            </a:r>
          </a:p>
          <a:p>
            <a:r>
              <a:rPr lang="en-US" sz="1050" dirty="0">
                <a:latin typeface="Times New Roman" panose="02020603050405020304" pitchFamily="18" charset="0"/>
                <a:cs typeface="Times New Roman" panose="02020603050405020304" pitchFamily="18" charset="0"/>
              </a:rPr>
              <a:t>In Greece</a:t>
            </a:r>
            <a:endParaRPr lang="en-GB" sz="1050" dirty="0">
              <a:latin typeface="Times New Roman" panose="02020603050405020304" pitchFamily="18" charset="0"/>
              <a:cs typeface="Times New Roman" panose="02020603050405020304" pitchFamily="18" charset="0"/>
            </a:endParaRPr>
          </a:p>
        </p:txBody>
      </p:sp>
      <p:pic>
        <p:nvPicPr>
          <p:cNvPr id="1030" name="Picture 6" descr="Donald Manasse">
            <a:extLst>
              <a:ext uri="{FF2B5EF4-FFF2-40B4-BE49-F238E27FC236}">
                <a16:creationId xmlns:a16="http://schemas.microsoft.com/office/drawing/2014/main" id="{032BAF02-6913-4EF2-8D82-A677829676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354" y="2850173"/>
            <a:ext cx="904410" cy="12058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E4EF68-A696-4734-94EA-BCDE96C0E9D5}"/>
              </a:ext>
            </a:extLst>
          </p:cNvPr>
          <p:cNvSpPr txBox="1"/>
          <p:nvPr/>
        </p:nvSpPr>
        <p:spPr>
          <a:xfrm>
            <a:off x="371576" y="4087255"/>
            <a:ext cx="1091966"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Donald Manasse</a:t>
            </a:r>
            <a:endParaRPr lang="en-GB" sz="1050" dirty="0">
              <a:latin typeface="Times New Roman" panose="02020603050405020304" pitchFamily="18" charset="0"/>
              <a:cs typeface="Times New Roman" panose="02020603050405020304" pitchFamily="18" charset="0"/>
            </a:endParaRPr>
          </a:p>
        </p:txBody>
      </p:sp>
      <p:pic>
        <p:nvPicPr>
          <p:cNvPr id="1032" name="Picture 8" descr="Jean Claude Eude">
            <a:extLst>
              <a:ext uri="{FF2B5EF4-FFF2-40B4-BE49-F238E27FC236}">
                <a16:creationId xmlns:a16="http://schemas.microsoft.com/office/drawing/2014/main" id="{D2DEAEA8-E100-42FC-B011-8F8E8DA9A8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7566" y="2863843"/>
            <a:ext cx="917559" cy="12234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B225BC6-BFF1-4056-9F9D-CFC4D681FA79}"/>
              </a:ext>
            </a:extLst>
          </p:cNvPr>
          <p:cNvSpPr txBox="1"/>
          <p:nvPr/>
        </p:nvSpPr>
        <p:spPr>
          <a:xfrm>
            <a:off x="2027500" y="4088194"/>
            <a:ext cx="1157689"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Jean-Claude Eude</a:t>
            </a:r>
          </a:p>
        </p:txBody>
      </p:sp>
      <p:pic>
        <p:nvPicPr>
          <p:cNvPr id="1034" name="Picture 10" descr="Peter Barton">
            <a:extLst>
              <a:ext uri="{FF2B5EF4-FFF2-40B4-BE49-F238E27FC236}">
                <a16:creationId xmlns:a16="http://schemas.microsoft.com/office/drawing/2014/main" id="{0644F131-B9F6-47CC-9CF4-AF0E70E19F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9119" y="2863843"/>
            <a:ext cx="925732" cy="12343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1486545-1887-42D6-8784-F32E9F9C6CAB}"/>
              </a:ext>
            </a:extLst>
          </p:cNvPr>
          <p:cNvSpPr txBox="1"/>
          <p:nvPr/>
        </p:nvSpPr>
        <p:spPr>
          <a:xfrm>
            <a:off x="3646388" y="4098152"/>
            <a:ext cx="859531"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Peter Barton</a:t>
            </a:r>
            <a:endParaRPr lang="en-GB" sz="1050" dirty="0">
              <a:latin typeface="Times New Roman" panose="02020603050405020304" pitchFamily="18" charset="0"/>
              <a:cs typeface="Times New Roman" panose="02020603050405020304" pitchFamily="18" charset="0"/>
            </a:endParaRPr>
          </a:p>
        </p:txBody>
      </p:sp>
      <p:pic>
        <p:nvPicPr>
          <p:cNvPr id="1036" name="Picture 12">
            <a:extLst>
              <a:ext uri="{FF2B5EF4-FFF2-40B4-BE49-F238E27FC236}">
                <a16:creationId xmlns:a16="http://schemas.microsoft.com/office/drawing/2014/main" id="{720A591A-8A52-408B-BE44-9A3DBAEDEF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95422" y="2852946"/>
            <a:ext cx="975104" cy="12343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in a suit and tie&#10;&#10;Description automatically generated">
            <a:extLst>
              <a:ext uri="{FF2B5EF4-FFF2-40B4-BE49-F238E27FC236}">
                <a16:creationId xmlns:a16="http://schemas.microsoft.com/office/drawing/2014/main" id="{5F326B8A-9CB2-395F-819F-436B29E4C8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5654" y="671113"/>
            <a:ext cx="1666871" cy="1666871"/>
          </a:xfrm>
          <a:prstGeom prst="rect">
            <a:avLst/>
          </a:prstGeom>
        </p:spPr>
      </p:pic>
      <p:sp>
        <p:nvSpPr>
          <p:cNvPr id="2" name="Date Placeholder 1">
            <a:extLst>
              <a:ext uri="{FF2B5EF4-FFF2-40B4-BE49-F238E27FC236}">
                <a16:creationId xmlns:a16="http://schemas.microsoft.com/office/drawing/2014/main" id="{94087DC5-438B-5F81-EC68-F7934B6B055C}"/>
              </a:ext>
            </a:extLst>
          </p:cNvPr>
          <p:cNvSpPr>
            <a:spLocks noGrp="1"/>
          </p:cNvSpPr>
          <p:nvPr>
            <p:ph type="dt" sz="half" idx="10"/>
          </p:nvPr>
        </p:nvSpPr>
        <p:spPr/>
        <p:txBody>
          <a:bodyPr/>
          <a:lstStyle/>
          <a:p>
            <a:pPr>
              <a:defRPr/>
            </a:pPr>
            <a:fld id="{47B26EBB-29E6-4EFE-B7D2-645A5D08D6A0}" type="datetime5">
              <a:rPr lang="en-GB" altLang="en-US" smtClean="0"/>
              <a:t>3-Sep-23</a:t>
            </a:fld>
            <a:endParaRPr lang="en-GB" altLang="en-US"/>
          </a:p>
        </p:txBody>
      </p:sp>
      <p:sp>
        <p:nvSpPr>
          <p:cNvPr id="11" name="Slide Number Placeholder 10">
            <a:extLst>
              <a:ext uri="{FF2B5EF4-FFF2-40B4-BE49-F238E27FC236}">
                <a16:creationId xmlns:a16="http://schemas.microsoft.com/office/drawing/2014/main" id="{9770125F-8AA6-DA98-2693-6848D2A438D7}"/>
              </a:ext>
            </a:extLst>
          </p:cNvPr>
          <p:cNvSpPr>
            <a:spLocks noGrp="1"/>
          </p:cNvSpPr>
          <p:nvPr>
            <p:ph type="sldNum" sz="quarter" idx="12"/>
          </p:nvPr>
        </p:nvSpPr>
        <p:spPr/>
        <p:txBody>
          <a:bodyPr/>
          <a:lstStyle/>
          <a:p>
            <a:pPr>
              <a:defRPr/>
            </a:pPr>
            <a:fld id="{2A62098E-C91D-4D23-A801-6DF3E575A469}" type="slidenum">
              <a:rPr lang="en-GB" altLang="en-US" smtClean="0"/>
              <a:pPr>
                <a:defRPr/>
              </a:pPr>
              <a:t>10</a:t>
            </a:fld>
            <a:endParaRPr lang="en-GB" altLang="en-US"/>
          </a:p>
        </p:txBody>
      </p:sp>
      <p:sp>
        <p:nvSpPr>
          <p:cNvPr id="12" name="Footer Placeholder 4">
            <a:extLst>
              <a:ext uri="{FF2B5EF4-FFF2-40B4-BE49-F238E27FC236}">
                <a16:creationId xmlns:a16="http://schemas.microsoft.com/office/drawing/2014/main" id="{F922D732-8413-4CA6-C024-C8514DA4CB37}"/>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Tree>
    <p:extLst>
      <p:ext uri="{BB962C8B-B14F-4D97-AF65-F5344CB8AC3E}">
        <p14:creationId xmlns:p14="http://schemas.microsoft.com/office/powerpoint/2010/main" val="188847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CB6C77-4027-D44A-90E8-4AC09C1C5FCC}"/>
              </a:ext>
            </a:extLst>
          </p:cNvPr>
          <p:cNvSpPr txBox="1"/>
          <p:nvPr/>
        </p:nvSpPr>
        <p:spPr>
          <a:xfrm>
            <a:off x="191702" y="106924"/>
            <a:ext cx="6696744" cy="346222"/>
          </a:xfrm>
          <a:prstGeom prst="rect">
            <a:avLst/>
          </a:prstGeom>
          <a:noFill/>
        </p:spPr>
        <p:txBody>
          <a:bodyPr wrap="square" lIns="68557" tIns="34277" rIns="68557" bIns="34277" rtlCol="0">
            <a:spAutoFit/>
          </a:bodyPr>
          <a:lstStyle/>
          <a:p>
            <a:pPr algn="ctr"/>
            <a:r>
              <a:rPr lang="en-GB" b="1" u="sng" dirty="0">
                <a:latin typeface="Times New Roman" panose="02020603050405020304" pitchFamily="18" charset="0"/>
                <a:cs typeface="Times New Roman" panose="02020603050405020304" pitchFamily="18" charset="0"/>
              </a:rPr>
              <a:t>Our Foundation’s HQ in Greece</a:t>
            </a:r>
            <a:endParaRPr lang="en-US" b="1" u="sng"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34" y="2225179"/>
            <a:ext cx="3294366" cy="2380962"/>
          </a:xfrm>
          <a:prstGeom prst="rect">
            <a:avLst/>
          </a:prstGeom>
          <a:ln>
            <a:noFill/>
          </a:ln>
        </p:spPr>
        <p:style>
          <a:lnRef idx="3">
            <a:schemeClr val="lt1"/>
          </a:lnRef>
          <a:fillRef idx="1">
            <a:schemeClr val="dk1"/>
          </a:fillRef>
          <a:effectRef idx="1">
            <a:schemeClr val="dk1"/>
          </a:effectRef>
          <a:fontRef idx="minor">
            <a:schemeClr val="lt1"/>
          </a:fontRef>
        </p:style>
      </p:pic>
      <p:sp>
        <p:nvSpPr>
          <p:cNvPr id="8" name="TextBox 7"/>
          <p:cNvSpPr txBox="1"/>
          <p:nvPr/>
        </p:nvSpPr>
        <p:spPr>
          <a:xfrm>
            <a:off x="1824852" y="1658612"/>
            <a:ext cx="3430443" cy="284667"/>
          </a:xfrm>
          <a:prstGeom prst="rect">
            <a:avLst/>
          </a:prstGeom>
          <a:noFill/>
        </p:spPr>
        <p:txBody>
          <a:bodyPr wrap="none" lIns="68557" tIns="34277" rIns="68557" bIns="34277" rtlCol="0">
            <a:spAutoFit/>
          </a:bodyPr>
          <a:lstStyle/>
          <a:p>
            <a:pPr algn="ctr"/>
            <a:r>
              <a:rPr lang="fi-FI" sz="1400" b="1" dirty="0">
                <a:latin typeface="Times New Roman" panose="02020603050405020304" pitchFamily="18" charset="0"/>
                <a:cs typeface="Times New Roman" panose="02020603050405020304" pitchFamily="18" charset="0"/>
              </a:rPr>
              <a:t>5 Alopekis Street, Kolonaki, Athens 10675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9851" y="430917"/>
            <a:ext cx="1798298" cy="117662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0386" y="2372812"/>
            <a:ext cx="2780928" cy="2085696"/>
          </a:xfrm>
          <a:prstGeom prst="rect">
            <a:avLst/>
          </a:prstGeom>
          <a:ln>
            <a:noFill/>
          </a:ln>
        </p:spPr>
        <p:style>
          <a:lnRef idx="1">
            <a:schemeClr val="dk1"/>
          </a:lnRef>
          <a:fillRef idx="2">
            <a:schemeClr val="dk1"/>
          </a:fillRef>
          <a:effectRef idx="1">
            <a:schemeClr val="dk1"/>
          </a:effectRef>
          <a:fontRef idx="minor">
            <a:schemeClr val="dk1"/>
          </a:fontRef>
        </p:style>
      </p:pic>
      <p:sp>
        <p:nvSpPr>
          <p:cNvPr id="2" name="Date Placeholder 1">
            <a:extLst>
              <a:ext uri="{FF2B5EF4-FFF2-40B4-BE49-F238E27FC236}">
                <a16:creationId xmlns:a16="http://schemas.microsoft.com/office/drawing/2014/main" id="{056BAD93-5EE4-D1B9-E9E5-73D23C677974}"/>
              </a:ext>
            </a:extLst>
          </p:cNvPr>
          <p:cNvSpPr>
            <a:spLocks noGrp="1"/>
          </p:cNvSpPr>
          <p:nvPr>
            <p:ph type="dt" sz="half" idx="10"/>
          </p:nvPr>
        </p:nvSpPr>
        <p:spPr/>
        <p:txBody>
          <a:bodyPr/>
          <a:lstStyle/>
          <a:p>
            <a:pPr>
              <a:defRPr/>
            </a:pPr>
            <a:fld id="{8DA62945-CFF4-4AAF-8829-2DB569CCED1E}" type="datetime5">
              <a:rPr lang="en-GB" altLang="en-US" smtClean="0"/>
              <a:t>3-Sep-23</a:t>
            </a:fld>
            <a:endParaRPr lang="en-GB" altLang="en-US"/>
          </a:p>
        </p:txBody>
      </p:sp>
      <p:sp>
        <p:nvSpPr>
          <p:cNvPr id="6" name="Slide Number Placeholder 5">
            <a:extLst>
              <a:ext uri="{FF2B5EF4-FFF2-40B4-BE49-F238E27FC236}">
                <a16:creationId xmlns:a16="http://schemas.microsoft.com/office/drawing/2014/main" id="{E24C1CBE-C235-0E96-B09E-A62F1041887D}"/>
              </a:ext>
            </a:extLst>
          </p:cNvPr>
          <p:cNvSpPr>
            <a:spLocks noGrp="1"/>
          </p:cNvSpPr>
          <p:nvPr>
            <p:ph type="sldNum" sz="quarter" idx="12"/>
          </p:nvPr>
        </p:nvSpPr>
        <p:spPr/>
        <p:txBody>
          <a:bodyPr/>
          <a:lstStyle/>
          <a:p>
            <a:pPr>
              <a:defRPr/>
            </a:pPr>
            <a:fld id="{65276014-388B-4D8B-9A92-CC7BF381E51A}" type="slidenum">
              <a:rPr lang="en-GB" altLang="en-US" smtClean="0"/>
              <a:pPr>
                <a:defRPr/>
              </a:pPr>
              <a:t>11</a:t>
            </a:fld>
            <a:endParaRPr lang="en-GB" altLang="en-US"/>
          </a:p>
        </p:txBody>
      </p:sp>
      <p:sp>
        <p:nvSpPr>
          <p:cNvPr id="7" name="Footer Placeholder 4">
            <a:extLst>
              <a:ext uri="{FF2B5EF4-FFF2-40B4-BE49-F238E27FC236}">
                <a16:creationId xmlns:a16="http://schemas.microsoft.com/office/drawing/2014/main" id="{AE97B162-229F-D631-CE24-A81F3709E115}"/>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Tree>
    <p:extLst>
      <p:ext uri="{BB962C8B-B14F-4D97-AF65-F5344CB8AC3E}">
        <p14:creationId xmlns:p14="http://schemas.microsoft.com/office/powerpoint/2010/main" val="3139851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8" y="648253"/>
            <a:ext cx="4206127" cy="452431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SCHOLARSHIPS</a:t>
            </a:r>
            <a:endParaRPr lang="en-US" sz="1400" b="1" dirty="0">
              <a:latin typeface="Times New Roman" panose="02020603050405020304" pitchFamily="18" charset="0"/>
              <a:cs typeface="Times New Roman" panose="02020603050405020304" pitchFamily="18" charset="0"/>
            </a:endParaRPr>
          </a:p>
          <a:p>
            <a:r>
              <a:rPr lang="en-US" sz="1200" b="1" u="sng" dirty="0">
                <a:latin typeface="Times New Roman" panose="02020603050405020304" pitchFamily="18" charset="0"/>
                <a:cs typeface="Times New Roman" panose="02020603050405020304" pitchFamily="18" charset="0"/>
              </a:rPr>
              <a:t>London School of Economics</a:t>
            </a:r>
          </a:p>
          <a:p>
            <a:pPr marL="214308" indent="-21430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Scholarships established </a:t>
            </a:r>
            <a:r>
              <a:rPr lang="en-GB" sz="1100" dirty="0">
                <a:latin typeface="Times New Roman" panose="02020603050405020304" pitchFamily="18" charset="0"/>
                <a:cs typeface="Times New Roman" panose="02020603050405020304" pitchFamily="18" charset="0"/>
              </a:rPr>
              <a:t>in 2005.</a:t>
            </a:r>
          </a:p>
          <a:p>
            <a:pPr marL="214308" indent="-21430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133 Scholarships awarded to date.</a:t>
            </a:r>
          </a:p>
          <a:p>
            <a:pPr marL="214308" indent="-21430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Over </a:t>
            </a:r>
            <a:r>
              <a:rPr lang="en-GB" sz="1100" dirty="0">
                <a:latin typeface="Times New Roman" panose="02020603050405020304" pitchFamily="18" charset="0"/>
                <a:ea typeface="Calibri" panose="020F0502020204030204" pitchFamily="34" charset="0"/>
                <a:cs typeface="Times New Roman" panose="02020603050405020304" pitchFamily="18" charset="0"/>
              </a:rPr>
              <a:t>£2.9 million given to Scholarships to date</a:t>
            </a:r>
            <a:r>
              <a:rPr lang="en-US" sz="1100" dirty="0">
                <a:latin typeface="Times New Roman" panose="02020603050405020304" pitchFamily="18" charset="0"/>
                <a:cs typeface="Times New Roman" panose="02020603050405020304" pitchFamily="18" charset="0"/>
              </a:rPr>
              <a:t>.</a:t>
            </a:r>
          </a:p>
          <a:p>
            <a:endParaRPr lang="en-US" sz="1200" dirty="0">
              <a:latin typeface="Times New Roman" panose="02020603050405020304" pitchFamily="18" charset="0"/>
              <a:cs typeface="Times New Roman" panose="02020603050405020304" pitchFamily="18" charset="0"/>
            </a:endParaRPr>
          </a:p>
          <a:p>
            <a:r>
              <a:rPr lang="en-US" sz="1200" b="1" u="sng" dirty="0">
                <a:latin typeface="Times New Roman" panose="02020603050405020304" pitchFamily="18" charset="0"/>
                <a:cs typeface="Times New Roman" panose="02020603050405020304" pitchFamily="18" charset="0"/>
              </a:rPr>
              <a:t>BAYES Business School, City University of London</a:t>
            </a:r>
          </a:p>
          <a:p>
            <a:pPr marL="214308" indent="-21430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Scholarships established </a:t>
            </a:r>
            <a:r>
              <a:rPr lang="en-GB" sz="1100" dirty="0">
                <a:latin typeface="Times New Roman" panose="02020603050405020304" pitchFamily="18" charset="0"/>
                <a:cs typeface="Times New Roman" panose="02020603050405020304" pitchFamily="18" charset="0"/>
              </a:rPr>
              <a:t>in 2006.</a:t>
            </a:r>
          </a:p>
          <a:p>
            <a:pPr marL="214308" indent="-21430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138 Scholarships awarded to date.</a:t>
            </a:r>
          </a:p>
          <a:p>
            <a:pPr marL="214308" indent="-214308">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Over £1.38 million donated.</a:t>
            </a:r>
          </a:p>
          <a:p>
            <a:endParaRPr lang="en-US" sz="1200" b="1" dirty="0">
              <a:latin typeface="Times New Roman" panose="02020603050405020304" pitchFamily="18" charset="0"/>
              <a:cs typeface="Times New Roman" panose="02020603050405020304" pitchFamily="18" charset="0"/>
            </a:endParaRPr>
          </a:p>
          <a:p>
            <a:r>
              <a:rPr lang="en-US" sz="1200" b="1" u="sng" dirty="0">
                <a:latin typeface="Times New Roman" panose="02020603050405020304" pitchFamily="18" charset="0"/>
                <a:cs typeface="Times New Roman" panose="02020603050405020304" pitchFamily="18" charset="0"/>
              </a:rPr>
              <a:t>Doukas High School Athens</a:t>
            </a:r>
          </a:p>
          <a:p>
            <a:pPr marL="171446" indent="-171446">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Scholarships established in 2015.</a:t>
            </a:r>
          </a:p>
          <a:p>
            <a:pPr marL="171446" indent="-171446">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22 Scholarships awarded to date.</a:t>
            </a:r>
          </a:p>
          <a:p>
            <a:pPr marL="171446" indent="-171446">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Over 750k euro donated.</a:t>
            </a:r>
          </a:p>
          <a:p>
            <a:endParaRPr lang="en-US" sz="1200" dirty="0">
              <a:latin typeface="Times New Roman" panose="02020603050405020304" pitchFamily="18" charset="0"/>
              <a:cs typeface="Times New Roman" panose="02020603050405020304" pitchFamily="18" charset="0"/>
            </a:endParaRPr>
          </a:p>
          <a:p>
            <a:r>
              <a:rPr lang="en-US" sz="1200" b="1" u="sng" dirty="0">
                <a:latin typeface="Times New Roman" panose="02020603050405020304" pitchFamily="18" charset="0"/>
                <a:ea typeface="Calibri" panose="020F0502020204030204" pitchFamily="34" charset="0"/>
                <a:cs typeface="Times New Roman" panose="02020603050405020304" pitchFamily="18" charset="0"/>
              </a:rPr>
              <a:t>BCA Business College of Athens</a:t>
            </a:r>
          </a:p>
          <a:p>
            <a:pPr marL="171446" indent="-171446">
              <a:buFont typeface="Arial" panose="020B060402020202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Started 2022.</a:t>
            </a:r>
          </a:p>
          <a:p>
            <a:pPr marL="171446" indent="-171446">
              <a:buFont typeface="Arial" panose="020B060402020202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7 annual Scholarships for a  “Yacht Chef certificate” on the motor yacht Klelia 1, 6.5k euro each (45k euro). </a:t>
            </a:r>
          </a:p>
          <a:p>
            <a:pPr marL="171446" indent="-171446">
              <a:buFont typeface="Arial" panose="020B0604020202020204" pitchFamily="34" charset="0"/>
              <a:buChar char="•"/>
            </a:pP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1400" b="1" dirty="0">
              <a:latin typeface="+mj-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6030EE66-2B93-41DA-8B5F-812927DEA575}"/>
              </a:ext>
            </a:extLst>
          </p:cNvPr>
          <p:cNvPicPr>
            <a:picLocks noChangeAspect="1"/>
          </p:cNvPicPr>
          <p:nvPr/>
        </p:nvPicPr>
        <p:blipFill>
          <a:blip r:embed="rId3"/>
          <a:stretch>
            <a:fillRect/>
          </a:stretch>
        </p:blipFill>
        <p:spPr>
          <a:xfrm>
            <a:off x="3777933" y="131518"/>
            <a:ext cx="1495506" cy="544538"/>
          </a:xfrm>
          <a:prstGeom prst="rect">
            <a:avLst/>
          </a:prstGeom>
        </p:spPr>
      </p:pic>
      <p:pic>
        <p:nvPicPr>
          <p:cNvPr id="3" name="Picture 2">
            <a:extLst>
              <a:ext uri="{FF2B5EF4-FFF2-40B4-BE49-F238E27FC236}">
                <a16:creationId xmlns:a16="http://schemas.microsoft.com/office/drawing/2014/main" id="{40434D26-6519-760C-3903-81F96FD0EF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5685" y="122863"/>
            <a:ext cx="1217509" cy="577122"/>
          </a:xfrm>
          <a:prstGeom prst="rect">
            <a:avLst/>
          </a:prstGeom>
        </p:spPr>
        <p:style>
          <a:lnRef idx="1">
            <a:schemeClr val="dk1"/>
          </a:lnRef>
          <a:fillRef idx="2">
            <a:schemeClr val="dk1"/>
          </a:fillRef>
          <a:effectRef idx="1">
            <a:schemeClr val="dk1"/>
          </a:effectRef>
          <a:fontRef idx="minor">
            <a:schemeClr val="dk1"/>
          </a:fontRef>
        </p:style>
      </p:pic>
      <p:pic>
        <p:nvPicPr>
          <p:cNvPr id="1026" name="Picture 2">
            <a:extLst>
              <a:ext uri="{FF2B5EF4-FFF2-40B4-BE49-F238E27FC236}">
                <a16:creationId xmlns:a16="http://schemas.microsoft.com/office/drawing/2014/main" id="{4006B61A-DED1-D1F4-77AF-76516B30E1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9775" y="3103222"/>
            <a:ext cx="618020" cy="708707"/>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a:extLst>
              <a:ext uri="{FF2B5EF4-FFF2-40B4-BE49-F238E27FC236}">
                <a16:creationId xmlns:a16="http://schemas.microsoft.com/office/drawing/2014/main" id="{9A326DCA-6BA9-D156-7280-2DE6D6C291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2236" y="1011639"/>
            <a:ext cx="2478198" cy="1755999"/>
          </a:xfrm>
          <a:prstGeom prst="rect">
            <a:avLst/>
          </a:prstGeom>
        </p:spPr>
      </p:pic>
      <p:pic>
        <p:nvPicPr>
          <p:cNvPr id="9" name="Picture 8">
            <a:extLst>
              <a:ext uri="{FF2B5EF4-FFF2-40B4-BE49-F238E27FC236}">
                <a16:creationId xmlns:a16="http://schemas.microsoft.com/office/drawing/2014/main" id="{928DE7F7-0B89-09C1-EBAC-B21D7E60D6A2}"/>
              </a:ext>
            </a:extLst>
          </p:cNvPr>
          <p:cNvPicPr>
            <a:picLocks noChangeAspect="1"/>
          </p:cNvPicPr>
          <p:nvPr/>
        </p:nvPicPr>
        <p:blipFill>
          <a:blip r:embed="rId7"/>
          <a:stretch>
            <a:fillRect/>
          </a:stretch>
        </p:blipFill>
        <p:spPr>
          <a:xfrm>
            <a:off x="4714885" y="2914651"/>
            <a:ext cx="1746683" cy="1085850"/>
          </a:xfrm>
          <a:prstGeom prst="rect">
            <a:avLst/>
          </a:prstGeom>
        </p:spPr>
      </p:pic>
      <p:sp>
        <p:nvSpPr>
          <p:cNvPr id="5" name="Footer Placeholder 4">
            <a:extLst>
              <a:ext uri="{FF2B5EF4-FFF2-40B4-BE49-F238E27FC236}">
                <a16:creationId xmlns:a16="http://schemas.microsoft.com/office/drawing/2014/main" id="{36A49501-893D-DF25-FF2B-600006E90A17}"/>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
        <p:nvSpPr>
          <p:cNvPr id="7" name="Date Placeholder 1">
            <a:extLst>
              <a:ext uri="{FF2B5EF4-FFF2-40B4-BE49-F238E27FC236}">
                <a16:creationId xmlns:a16="http://schemas.microsoft.com/office/drawing/2014/main" id="{D0637A85-E3AD-BD72-A3E9-2BCF804962C3}"/>
              </a:ext>
            </a:extLst>
          </p:cNvPr>
          <p:cNvSpPr>
            <a:spLocks noGrp="1"/>
          </p:cNvSpPr>
          <p:nvPr>
            <p:ph type="dt" sz="half" idx="10"/>
          </p:nvPr>
        </p:nvSpPr>
        <p:spPr>
          <a:xfrm>
            <a:off x="342900" y="4767264"/>
            <a:ext cx="1600200" cy="274637"/>
          </a:xfrm>
        </p:spPr>
        <p:txBody>
          <a:bodyPr/>
          <a:lstStyle/>
          <a:p>
            <a:pPr>
              <a:defRPr/>
            </a:pPr>
            <a:fld id="{22159B14-A5A1-4732-98B9-7FCE04E877E5}" type="datetime5">
              <a:rPr lang="en-GB" altLang="en-US" smtClean="0"/>
              <a:t>3-Sep-23</a:t>
            </a:fld>
            <a:endParaRPr lang="en-GB" altLang="en-US" dirty="0"/>
          </a:p>
        </p:txBody>
      </p:sp>
      <p:sp>
        <p:nvSpPr>
          <p:cNvPr id="10" name="Slide Number Placeholder 8">
            <a:extLst>
              <a:ext uri="{FF2B5EF4-FFF2-40B4-BE49-F238E27FC236}">
                <a16:creationId xmlns:a16="http://schemas.microsoft.com/office/drawing/2014/main" id="{B6ED0A08-F4E2-0645-9B24-8A5CF13ABFC7}"/>
              </a:ext>
            </a:extLst>
          </p:cNvPr>
          <p:cNvSpPr>
            <a:spLocks noGrp="1"/>
          </p:cNvSpPr>
          <p:nvPr>
            <p:ph type="sldNum" sz="quarter" idx="12"/>
          </p:nvPr>
        </p:nvSpPr>
        <p:spPr>
          <a:xfrm>
            <a:off x="4914900" y="4767264"/>
            <a:ext cx="1600200" cy="274637"/>
          </a:xfrm>
        </p:spPr>
        <p:txBody>
          <a:bodyPr/>
          <a:lstStyle/>
          <a:p>
            <a:pPr>
              <a:defRPr/>
            </a:pPr>
            <a:fld id="{65276014-388B-4D8B-9A92-CC7BF381E51A}" type="slidenum">
              <a:rPr lang="en-GB" altLang="en-US" smtClean="0"/>
              <a:pPr>
                <a:defRPr/>
              </a:pPr>
              <a:t>12</a:t>
            </a:fld>
            <a:endParaRPr lang="en-GB" altLang="en-US" dirty="0"/>
          </a:p>
        </p:txBody>
      </p:sp>
      <p:pic>
        <p:nvPicPr>
          <p:cNvPr id="12" name="Picture 11">
            <a:extLst>
              <a:ext uri="{FF2B5EF4-FFF2-40B4-BE49-F238E27FC236}">
                <a16:creationId xmlns:a16="http://schemas.microsoft.com/office/drawing/2014/main" id="{AC4EE468-0982-72F2-3F9D-95701C212D42}"/>
              </a:ext>
            </a:extLst>
          </p:cNvPr>
          <p:cNvPicPr>
            <a:picLocks noChangeAspect="1"/>
          </p:cNvPicPr>
          <p:nvPr/>
        </p:nvPicPr>
        <p:blipFill>
          <a:blip r:embed="rId8"/>
          <a:stretch>
            <a:fillRect/>
          </a:stretch>
        </p:blipFill>
        <p:spPr>
          <a:xfrm>
            <a:off x="5348178" y="160285"/>
            <a:ext cx="1333633" cy="560696"/>
          </a:xfrm>
          <a:prstGeom prst="rect">
            <a:avLst/>
          </a:prstGeom>
        </p:spPr>
      </p:pic>
    </p:spTree>
    <p:extLst>
      <p:ext uri="{BB962C8B-B14F-4D97-AF65-F5344CB8AC3E}">
        <p14:creationId xmlns:p14="http://schemas.microsoft.com/office/powerpoint/2010/main" val="2071427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1763" y="26320"/>
            <a:ext cx="3348947" cy="346222"/>
          </a:xfrm>
          <a:prstGeom prst="rect">
            <a:avLst/>
          </a:prstGeom>
        </p:spPr>
        <p:txBody>
          <a:bodyPr wrap="none" lIns="68557" tIns="34277" rIns="68557" bIns="34277">
            <a:spAutoFit/>
          </a:bodyPr>
          <a:lstStyle/>
          <a:p>
            <a:r>
              <a:rPr lang="en-GB" b="1" u="sng" dirty="0">
                <a:latin typeface="Times New Roman" panose="02020603050405020304" pitchFamily="18" charset="0"/>
                <a:cs typeface="Times New Roman" panose="02020603050405020304" pitchFamily="18" charset="0"/>
              </a:rPr>
              <a:t>Food from the heart programme</a:t>
            </a:r>
          </a:p>
        </p:txBody>
      </p:sp>
      <p:sp>
        <p:nvSpPr>
          <p:cNvPr id="5" name="TextBox 4"/>
          <p:cNvSpPr txBox="1"/>
          <p:nvPr/>
        </p:nvSpPr>
        <p:spPr>
          <a:xfrm>
            <a:off x="1268180" y="400359"/>
            <a:ext cx="4374486" cy="900220"/>
          </a:xfrm>
          <a:prstGeom prst="rect">
            <a:avLst/>
          </a:prstGeom>
          <a:noFill/>
        </p:spPr>
        <p:txBody>
          <a:bodyPr wrap="square" lIns="68557" tIns="34277" rIns="68557" bIns="34277" rtlCol="0">
            <a:spAutoFit/>
          </a:bodyPr>
          <a:lstStyle/>
          <a:p>
            <a:r>
              <a:rPr lang="en-GB" dirty="0">
                <a:latin typeface="Times New Roman" panose="02020603050405020304" pitchFamily="18" charset="0"/>
                <a:cs typeface="Times New Roman" panose="02020603050405020304" pitchFamily="18" charset="0"/>
              </a:rPr>
              <a:t>We currently hand out 300,000 snacks to 150,000 beneficiaries in Greece and Cyprus each month.</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52" y="1502796"/>
            <a:ext cx="2051802" cy="1566175"/>
          </a:xfrm>
          <a:prstGeom prst="rect">
            <a:avLst/>
          </a:prstGeom>
          <a:ln>
            <a:no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52" y="3291830"/>
            <a:ext cx="2068215" cy="1551163"/>
          </a:xfrm>
          <a:prstGeom prst="rect">
            <a:avLst/>
          </a:prstGeom>
          <a:ln>
            <a:no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2928" y="1212187"/>
            <a:ext cx="2125969" cy="1594477"/>
          </a:xfrm>
          <a:prstGeom prst="rect">
            <a:avLst/>
          </a:prstGeom>
          <a:ln>
            <a:noFill/>
          </a:ln>
        </p:spPr>
      </p:pic>
      <p:sp>
        <p:nvSpPr>
          <p:cNvPr id="10" name="Rectangle 9"/>
          <p:cNvSpPr/>
          <p:nvPr/>
        </p:nvSpPr>
        <p:spPr>
          <a:xfrm>
            <a:off x="2229901" y="1433476"/>
            <a:ext cx="2470584" cy="2531436"/>
          </a:xfrm>
          <a:prstGeom prst="rect">
            <a:avLst/>
          </a:prstGeom>
        </p:spPr>
        <p:txBody>
          <a:bodyPr wrap="square" lIns="68557" tIns="34277" rIns="68557" bIns="34277">
            <a:spAutoFit/>
          </a:bodyPr>
          <a:lstStyle/>
          <a:p>
            <a:r>
              <a:rPr lang="en-GB" sz="1600" dirty="0">
                <a:latin typeface="Times New Roman" panose="02020603050405020304" pitchFamily="18" charset="0"/>
                <a:cs typeface="Times New Roman" panose="02020603050405020304" pitchFamily="18" charset="0"/>
              </a:rPr>
              <a:t>Operating since 2013 from</a:t>
            </a:r>
          </a:p>
          <a:p>
            <a:r>
              <a:rPr lang="en-GB" sz="1600" dirty="0">
                <a:latin typeface="Times New Roman" panose="02020603050405020304" pitchFamily="18" charset="0"/>
                <a:cs typeface="Times New Roman" panose="02020603050405020304" pitchFamily="18" charset="0"/>
              </a:rPr>
              <a:t>11 distribution points – the Foundation  has handed out more than </a:t>
            </a:r>
            <a:r>
              <a:rPr lang="en-GB" sz="1600" b="1" dirty="0">
                <a:latin typeface="Times New Roman" panose="02020603050405020304" pitchFamily="18" charset="0"/>
                <a:cs typeface="Times New Roman" panose="02020603050405020304" pitchFamily="18" charset="0"/>
              </a:rPr>
              <a:t>28,000,000</a:t>
            </a:r>
            <a:r>
              <a:rPr lang="en-GB" sz="1600" dirty="0">
                <a:latin typeface="Times New Roman" panose="02020603050405020304" pitchFamily="18" charset="0"/>
                <a:cs typeface="Times New Roman" panose="02020603050405020304" pitchFamily="18" charset="0"/>
              </a:rPr>
              <a:t> snacks to date. This is normally our most expensive recurring programme, an </a:t>
            </a:r>
            <a:r>
              <a:rPr lang="en-GB" sz="1600" b="1" dirty="0">
                <a:latin typeface="Times New Roman" panose="02020603050405020304" pitchFamily="18" charset="0"/>
                <a:cs typeface="Times New Roman" panose="02020603050405020304" pitchFamily="18" charset="0"/>
              </a:rPr>
              <a:t>annual expenditure of about €1 million euros per year.</a:t>
            </a:r>
            <a:endParaRPr lang="en-GB" sz="16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2736" y="98966"/>
            <a:ext cx="1010102" cy="572391"/>
          </a:xfrm>
          <a:prstGeom prst="rect">
            <a:avLst/>
          </a:prstGeom>
        </p:spPr>
        <p:style>
          <a:lnRef idx="2">
            <a:schemeClr val="accent1"/>
          </a:lnRef>
          <a:fillRef idx="1">
            <a:schemeClr val="lt1"/>
          </a:fillRef>
          <a:effectRef idx="0">
            <a:schemeClr val="accent1"/>
          </a:effectRef>
          <a:fontRef idx="minor">
            <a:schemeClr val="dk1"/>
          </a:fontRef>
        </p:style>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5" y="99563"/>
            <a:ext cx="1010102" cy="572391"/>
          </a:xfrm>
          <a:prstGeom prst="rect">
            <a:avLst/>
          </a:prstGeom>
        </p:spPr>
        <p:style>
          <a:lnRef idx="2">
            <a:schemeClr val="accent1"/>
          </a:lnRef>
          <a:fillRef idx="1">
            <a:schemeClr val="lt1"/>
          </a:fillRef>
          <a:effectRef idx="0">
            <a:schemeClr val="accent1"/>
          </a:effectRef>
          <a:fontRef idx="minor">
            <a:schemeClr val="dk1"/>
          </a:fontRef>
        </p:style>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8906" y="3435846"/>
            <a:ext cx="1765722" cy="1177197"/>
          </a:xfrm>
          <a:prstGeom prst="rect">
            <a:avLst/>
          </a:prstGeom>
          <a:ln>
            <a:noFill/>
          </a:ln>
        </p:spPr>
        <p:style>
          <a:lnRef idx="1">
            <a:schemeClr val="dk1"/>
          </a:lnRef>
          <a:fillRef idx="2">
            <a:schemeClr val="dk1"/>
          </a:fillRef>
          <a:effectRef idx="1">
            <a:schemeClr val="dk1"/>
          </a:effectRef>
          <a:fontRef idx="minor">
            <a:schemeClr val="dk1"/>
          </a:fontRef>
        </p:style>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9132" y="3990289"/>
            <a:ext cx="1794211" cy="756084"/>
          </a:xfrm>
          <a:prstGeom prst="rect">
            <a:avLst/>
          </a:prstGeom>
          <a:ln>
            <a:noFill/>
          </a:ln>
        </p:spPr>
        <p:style>
          <a:lnRef idx="1">
            <a:schemeClr val="dk1"/>
          </a:lnRef>
          <a:fillRef idx="2">
            <a:schemeClr val="dk1"/>
          </a:fillRef>
          <a:effectRef idx="1">
            <a:schemeClr val="dk1"/>
          </a:effectRef>
          <a:fontRef idx="minor">
            <a:schemeClr val="dk1"/>
          </a:fontRef>
        </p:style>
      </p:pic>
      <p:sp>
        <p:nvSpPr>
          <p:cNvPr id="2" name="Date Placeholder 1">
            <a:extLst>
              <a:ext uri="{FF2B5EF4-FFF2-40B4-BE49-F238E27FC236}">
                <a16:creationId xmlns:a16="http://schemas.microsoft.com/office/drawing/2014/main" id="{366CC570-2CBE-1619-A162-309905D85653}"/>
              </a:ext>
            </a:extLst>
          </p:cNvPr>
          <p:cNvSpPr>
            <a:spLocks noGrp="1"/>
          </p:cNvSpPr>
          <p:nvPr>
            <p:ph type="dt" sz="half" idx="10"/>
          </p:nvPr>
        </p:nvSpPr>
        <p:spPr/>
        <p:txBody>
          <a:bodyPr/>
          <a:lstStyle/>
          <a:p>
            <a:pPr>
              <a:defRPr/>
            </a:pPr>
            <a:fld id="{29EB7536-3298-4001-90CF-A342EA86B59A}" type="datetime5">
              <a:rPr lang="en-GB" altLang="en-US" smtClean="0"/>
              <a:t>3-Sep-23</a:t>
            </a:fld>
            <a:endParaRPr lang="en-GB" altLang="en-US"/>
          </a:p>
        </p:txBody>
      </p:sp>
      <p:sp>
        <p:nvSpPr>
          <p:cNvPr id="9" name="Slide Number Placeholder 8">
            <a:extLst>
              <a:ext uri="{FF2B5EF4-FFF2-40B4-BE49-F238E27FC236}">
                <a16:creationId xmlns:a16="http://schemas.microsoft.com/office/drawing/2014/main" id="{DECC0847-E516-E1F4-24DC-F0EB48C2877A}"/>
              </a:ext>
            </a:extLst>
          </p:cNvPr>
          <p:cNvSpPr>
            <a:spLocks noGrp="1"/>
          </p:cNvSpPr>
          <p:nvPr>
            <p:ph type="sldNum" sz="quarter" idx="12"/>
          </p:nvPr>
        </p:nvSpPr>
        <p:spPr/>
        <p:txBody>
          <a:bodyPr/>
          <a:lstStyle/>
          <a:p>
            <a:pPr>
              <a:defRPr/>
            </a:pPr>
            <a:fld id="{65276014-388B-4D8B-9A92-CC7BF381E51A}" type="slidenum">
              <a:rPr lang="en-GB" altLang="en-US" smtClean="0"/>
              <a:pPr>
                <a:defRPr/>
              </a:pPr>
              <a:t>13</a:t>
            </a:fld>
            <a:endParaRPr lang="en-GB" altLang="en-US"/>
          </a:p>
        </p:txBody>
      </p:sp>
      <p:sp>
        <p:nvSpPr>
          <p:cNvPr id="11" name="Footer Placeholder 4">
            <a:extLst>
              <a:ext uri="{FF2B5EF4-FFF2-40B4-BE49-F238E27FC236}">
                <a16:creationId xmlns:a16="http://schemas.microsoft.com/office/drawing/2014/main" id="{6B1D00CE-DE8E-C992-041C-6D4626DD247C}"/>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Tree>
    <p:extLst>
      <p:ext uri="{BB962C8B-B14F-4D97-AF65-F5344CB8AC3E}">
        <p14:creationId xmlns:p14="http://schemas.microsoft.com/office/powerpoint/2010/main" val="3622847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9D82-6343-4521-A1FB-C59A1672A7B8}"/>
              </a:ext>
            </a:extLst>
          </p:cNvPr>
          <p:cNvSpPr>
            <a:spLocks noGrp="1"/>
          </p:cNvSpPr>
          <p:nvPr>
            <p:ph type="title"/>
          </p:nvPr>
        </p:nvSpPr>
        <p:spPr>
          <a:xfrm>
            <a:off x="2490216" y="-117690"/>
            <a:ext cx="3600400" cy="1872208"/>
          </a:xfrm>
        </p:spPr>
        <p:txBody>
          <a:bodyPr>
            <a:normAutofit/>
          </a:bodyPr>
          <a:lstStyle/>
          <a:p>
            <a:r>
              <a:rPr lang="en-US" sz="2000" b="1" u="sng" dirty="0">
                <a:latin typeface="Times New Roman" panose="02020603050405020304" pitchFamily="18" charset="0"/>
                <a:cs typeface="Times New Roman" panose="02020603050405020304" pitchFamily="18" charset="0"/>
              </a:rPr>
              <a:t>Donations to Other Charities in Greece</a:t>
            </a:r>
            <a:br>
              <a:rPr lang="en-US" sz="2000" b="1" dirty="0">
                <a:latin typeface="Times New Roman" panose="02020603050405020304" pitchFamily="18" charset="0"/>
                <a:cs typeface="Times New Roman" panose="02020603050405020304" pitchFamily="18" charset="0"/>
              </a:rPr>
            </a:br>
            <a:endParaRPr lang="en-GB" sz="2000" b="1" dirty="0">
              <a:latin typeface="Times New Roman" panose="02020603050405020304" pitchFamily="18" charset="0"/>
              <a:cs typeface="Times New Roman" panose="02020603050405020304" pitchFamily="18" charset="0"/>
            </a:endParaRPr>
          </a:p>
        </p:txBody>
      </p:sp>
      <p:pic>
        <p:nvPicPr>
          <p:cNvPr id="8" name="Picture 7" descr="A logo for a foundation&#10;&#10;Description automatically generated">
            <a:extLst>
              <a:ext uri="{FF2B5EF4-FFF2-40B4-BE49-F238E27FC236}">
                <a16:creationId xmlns:a16="http://schemas.microsoft.com/office/drawing/2014/main" id="{11F3D324-B075-FDDA-ADDB-E29C635A02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2059767" cy="1347614"/>
          </a:xfrm>
          <a:prstGeom prst="rect">
            <a:avLst/>
          </a:prstGeom>
        </p:spPr>
      </p:pic>
      <p:sp>
        <p:nvSpPr>
          <p:cNvPr id="3" name="Date Placeholder 2">
            <a:extLst>
              <a:ext uri="{FF2B5EF4-FFF2-40B4-BE49-F238E27FC236}">
                <a16:creationId xmlns:a16="http://schemas.microsoft.com/office/drawing/2014/main" id="{50A213BD-2247-B1DA-3905-0CD5B327466A}"/>
              </a:ext>
            </a:extLst>
          </p:cNvPr>
          <p:cNvSpPr>
            <a:spLocks noGrp="1"/>
          </p:cNvSpPr>
          <p:nvPr>
            <p:ph type="dt" sz="half" idx="10"/>
          </p:nvPr>
        </p:nvSpPr>
        <p:spPr/>
        <p:txBody>
          <a:bodyPr/>
          <a:lstStyle/>
          <a:p>
            <a:pPr>
              <a:defRPr/>
            </a:pPr>
            <a:fld id="{87C645E8-3CBF-4526-A0C6-68613582E764}" type="datetime5">
              <a:rPr lang="en-GB" altLang="en-US" smtClean="0"/>
              <a:t>3-Sep-23</a:t>
            </a:fld>
            <a:endParaRPr lang="en-GB" altLang="en-US"/>
          </a:p>
        </p:txBody>
      </p:sp>
      <p:sp>
        <p:nvSpPr>
          <p:cNvPr id="6" name="Slide Number Placeholder 5">
            <a:extLst>
              <a:ext uri="{FF2B5EF4-FFF2-40B4-BE49-F238E27FC236}">
                <a16:creationId xmlns:a16="http://schemas.microsoft.com/office/drawing/2014/main" id="{DE5AEB42-1A4E-BFD1-8AB5-4F70CE951986}"/>
              </a:ext>
            </a:extLst>
          </p:cNvPr>
          <p:cNvSpPr>
            <a:spLocks noGrp="1"/>
          </p:cNvSpPr>
          <p:nvPr>
            <p:ph type="sldNum" sz="quarter" idx="12"/>
          </p:nvPr>
        </p:nvSpPr>
        <p:spPr/>
        <p:txBody>
          <a:bodyPr/>
          <a:lstStyle/>
          <a:p>
            <a:pPr>
              <a:defRPr/>
            </a:pPr>
            <a:fld id="{65276014-388B-4D8B-9A92-CC7BF381E51A}" type="slidenum">
              <a:rPr lang="en-GB" altLang="en-US" smtClean="0"/>
              <a:pPr>
                <a:defRPr/>
              </a:pPr>
              <a:t>14</a:t>
            </a:fld>
            <a:endParaRPr lang="en-GB" altLang="en-US" dirty="0"/>
          </a:p>
        </p:txBody>
      </p:sp>
      <p:pic>
        <p:nvPicPr>
          <p:cNvPr id="7" name="Picture 6">
            <a:extLst>
              <a:ext uri="{FF2B5EF4-FFF2-40B4-BE49-F238E27FC236}">
                <a16:creationId xmlns:a16="http://schemas.microsoft.com/office/drawing/2014/main" id="{AF440FB5-EB3F-C91D-93EF-4F75B563B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04" y="1211623"/>
            <a:ext cx="1024117" cy="1024117"/>
          </a:xfrm>
          <a:prstGeom prst="rect">
            <a:avLst/>
          </a:prstGeom>
        </p:spPr>
      </p:pic>
      <p:pic>
        <p:nvPicPr>
          <p:cNvPr id="9" name="Picture 2" descr="Médecins du Monde | ALNAP">
            <a:extLst>
              <a:ext uri="{FF2B5EF4-FFF2-40B4-BE49-F238E27FC236}">
                <a16:creationId xmlns:a16="http://schemas.microsoft.com/office/drawing/2014/main" id="{C1CB8A25-6486-549F-091E-0F16AF3F6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2411" y="3674083"/>
            <a:ext cx="1704975" cy="9196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0FCF668-D25F-6EC3-7410-63B5C78DBE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1439" y="1223396"/>
            <a:ext cx="1119205" cy="1119205"/>
          </a:xfrm>
          <a:prstGeom prst="rect">
            <a:avLst/>
          </a:prstGeom>
        </p:spPr>
      </p:pic>
      <p:pic>
        <p:nvPicPr>
          <p:cNvPr id="11" name="Picture 10">
            <a:extLst>
              <a:ext uri="{FF2B5EF4-FFF2-40B4-BE49-F238E27FC236}">
                <a16:creationId xmlns:a16="http://schemas.microsoft.com/office/drawing/2014/main" id="{E602FF7D-75D1-896F-4905-81FA5D81487A}"/>
              </a:ext>
            </a:extLst>
          </p:cNvPr>
          <p:cNvPicPr>
            <a:picLocks noChangeAspect="1"/>
          </p:cNvPicPr>
          <p:nvPr/>
        </p:nvPicPr>
        <p:blipFill>
          <a:blip r:embed="rId6"/>
          <a:stretch>
            <a:fillRect/>
          </a:stretch>
        </p:blipFill>
        <p:spPr>
          <a:xfrm>
            <a:off x="2204864" y="3805337"/>
            <a:ext cx="1728022" cy="674439"/>
          </a:xfrm>
          <a:prstGeom prst="rect">
            <a:avLst/>
          </a:prstGeom>
        </p:spPr>
      </p:pic>
      <p:pic>
        <p:nvPicPr>
          <p:cNvPr id="12" name="Picture 11">
            <a:extLst>
              <a:ext uri="{FF2B5EF4-FFF2-40B4-BE49-F238E27FC236}">
                <a16:creationId xmlns:a16="http://schemas.microsoft.com/office/drawing/2014/main" id="{2BD7F50B-8B49-1832-7DC8-B2ED2FE72E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1183" y="1298332"/>
            <a:ext cx="981880" cy="981880"/>
          </a:xfrm>
          <a:prstGeom prst="rect">
            <a:avLst/>
          </a:prstGeom>
        </p:spPr>
      </p:pic>
      <p:pic>
        <p:nvPicPr>
          <p:cNvPr id="4098" name="Picture 2" descr="logo head">
            <a:extLst>
              <a:ext uri="{FF2B5EF4-FFF2-40B4-BE49-F238E27FC236}">
                <a16:creationId xmlns:a16="http://schemas.microsoft.com/office/drawing/2014/main" id="{B0F7CC89-9DB5-4AC5-0889-822C183A6A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8418" y="2454228"/>
            <a:ext cx="1119205" cy="106554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4104" name="Picture 8" descr="Prince's Trust International | London">
            <a:extLst>
              <a:ext uri="{FF2B5EF4-FFF2-40B4-BE49-F238E27FC236}">
                <a16:creationId xmlns:a16="http://schemas.microsoft.com/office/drawing/2014/main" id="{5FA37B87-46D6-F5E3-15F0-9738DB5A2B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3674" y="2315513"/>
            <a:ext cx="139065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Museum of Cycladic Art, Athens, Greece — Google Arts &amp; Culture">
            <a:extLst>
              <a:ext uri="{FF2B5EF4-FFF2-40B4-BE49-F238E27FC236}">
                <a16:creationId xmlns:a16="http://schemas.microsoft.com/office/drawing/2014/main" id="{D3F65AFF-3DE4-1737-9947-B3868D5E50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111" y="3651870"/>
            <a:ext cx="1538263" cy="96412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Elafonisos ECO">
            <a:extLst>
              <a:ext uri="{FF2B5EF4-FFF2-40B4-BE49-F238E27FC236}">
                <a16:creationId xmlns:a16="http://schemas.microsoft.com/office/drawing/2014/main" id="{8DA42EDD-BDA8-2361-7D53-05A084E958B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8007" y="2505163"/>
            <a:ext cx="927109" cy="927109"/>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14" descr="MSF New">
            <a:extLst>
              <a:ext uri="{FF2B5EF4-FFF2-40B4-BE49-F238E27FC236}">
                <a16:creationId xmlns:a16="http://schemas.microsoft.com/office/drawing/2014/main" id="{56F62501-EF20-1130-28C7-5C47925B1A4E}"/>
              </a:ext>
            </a:extLst>
          </p:cNvPr>
          <p:cNvSpPr>
            <a:spLocks noChangeAspect="1" noChangeArrowheads="1"/>
          </p:cNvSpPr>
          <p:nvPr/>
        </p:nvSpPr>
        <p:spPr bwMode="auto">
          <a:xfrm>
            <a:off x="3276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12" name="Picture 16" descr="Γιατροί Χωρίς Σύνορα | msf.gr">
            <a:extLst>
              <a:ext uri="{FF2B5EF4-FFF2-40B4-BE49-F238E27FC236}">
                <a16:creationId xmlns:a16="http://schemas.microsoft.com/office/drawing/2014/main" id="{E49A5B9C-B86F-AB1D-8B07-0FB7F91ECF2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94869" y="2349433"/>
            <a:ext cx="1640057" cy="1245935"/>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ellenic Red Cross">
            <a:extLst>
              <a:ext uri="{FF2B5EF4-FFF2-40B4-BE49-F238E27FC236}">
                <a16:creationId xmlns:a16="http://schemas.microsoft.com/office/drawing/2014/main" id="{DDD589A0-03E3-82D3-746B-C6939AA3D0F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80928" y="1298332"/>
            <a:ext cx="2224684" cy="843145"/>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ARCTUROS - If It's Vegan, It's On Vkind!">
            <a:extLst>
              <a:ext uri="{FF2B5EF4-FFF2-40B4-BE49-F238E27FC236}">
                <a16:creationId xmlns:a16="http://schemas.microsoft.com/office/drawing/2014/main" id="{9B89CDB0-EE6A-BD6E-EB86-4FEFE8DFD8A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83017" y="3505581"/>
            <a:ext cx="1119205" cy="1119205"/>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United Kingdom for UNHCR">
            <a:extLst>
              <a:ext uri="{FF2B5EF4-FFF2-40B4-BE49-F238E27FC236}">
                <a16:creationId xmlns:a16="http://schemas.microsoft.com/office/drawing/2014/main" id="{7881229F-7384-64CE-9A7B-E3544FD1A7E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73091" y="2785096"/>
            <a:ext cx="837593" cy="837593"/>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4">
            <a:extLst>
              <a:ext uri="{FF2B5EF4-FFF2-40B4-BE49-F238E27FC236}">
                <a16:creationId xmlns:a16="http://schemas.microsoft.com/office/drawing/2014/main" id="{4287C3E9-4C27-408A-1284-1D404090C41B}"/>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pic>
        <p:nvPicPr>
          <p:cNvPr id="2050" name="Picture 2" descr="The Hellenic Initiative: Applications Open for Venture Impact Awards 2021 |  GTP Headlines">
            <a:extLst>
              <a:ext uri="{FF2B5EF4-FFF2-40B4-BE49-F238E27FC236}">
                <a16:creationId xmlns:a16="http://schemas.microsoft.com/office/drawing/2014/main" id="{AB719FC9-41E4-338E-ADF7-A4718698F0E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64380" y="2099980"/>
            <a:ext cx="1499486" cy="67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063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9D82-6343-4521-A1FB-C59A1672A7B8}"/>
              </a:ext>
            </a:extLst>
          </p:cNvPr>
          <p:cNvSpPr>
            <a:spLocks noGrp="1"/>
          </p:cNvSpPr>
          <p:nvPr>
            <p:ph type="title"/>
          </p:nvPr>
        </p:nvSpPr>
        <p:spPr>
          <a:xfrm>
            <a:off x="2100690" y="52957"/>
            <a:ext cx="2648163" cy="1697207"/>
          </a:xfrm>
        </p:spPr>
        <p:txBody>
          <a:bodyPr>
            <a:normAutofit fontScale="90000"/>
          </a:bodyPr>
          <a:lstStyle/>
          <a:p>
            <a:r>
              <a:rPr lang="en-US" sz="2000" b="1" dirty="0">
                <a:latin typeface="Times New Roman" panose="02020603050405020304" pitchFamily="18" charset="0"/>
                <a:cs typeface="Times New Roman" panose="02020603050405020304" pitchFamily="18" charset="0"/>
              </a:rPr>
              <a:t>The “Stelios Foundation Conference Hall”</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in Plaka</a:t>
            </a:r>
            <a:br>
              <a:rPr lang="en-US" sz="2000" b="1" dirty="0">
                <a:latin typeface="Times New Roman" panose="02020603050405020304" pitchFamily="18" charset="0"/>
                <a:cs typeface="Times New Roman" panose="02020603050405020304" pitchFamily="18" charset="0"/>
              </a:rPr>
            </a:br>
            <a:br>
              <a:rPr lang="en-US" sz="2000" b="1" dirty="0">
                <a:latin typeface="Times New Roman" panose="02020603050405020304" pitchFamily="18" charset="0"/>
                <a:cs typeface="Times New Roman" panose="02020603050405020304" pitchFamily="18" charset="0"/>
              </a:rPr>
            </a:br>
            <a:endParaRPr lang="en-GB" sz="2000" b="1" dirty="0">
              <a:latin typeface="Times New Roman" panose="02020603050405020304" pitchFamily="18" charset="0"/>
              <a:cs typeface="Times New Roman" panose="02020603050405020304" pitchFamily="18" charset="0"/>
            </a:endParaRPr>
          </a:p>
        </p:txBody>
      </p:sp>
      <p:pic>
        <p:nvPicPr>
          <p:cNvPr id="4" name="Picture 3" descr="A logo for a foundation&#10;&#10;Description automatically generated">
            <a:extLst>
              <a:ext uri="{FF2B5EF4-FFF2-40B4-BE49-F238E27FC236}">
                <a16:creationId xmlns:a16="http://schemas.microsoft.com/office/drawing/2014/main" id="{4BD8B4A8-78B5-3541-2424-64DA358ACD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6963" y="0"/>
            <a:ext cx="1871037" cy="1224136"/>
          </a:xfrm>
          <a:prstGeom prst="rect">
            <a:avLst/>
          </a:prstGeom>
        </p:spPr>
      </p:pic>
      <p:pic>
        <p:nvPicPr>
          <p:cNvPr id="8" name="Picture 7" descr="A logo for a foundation&#10;&#10;Description automatically generated">
            <a:extLst>
              <a:ext uri="{FF2B5EF4-FFF2-40B4-BE49-F238E27FC236}">
                <a16:creationId xmlns:a16="http://schemas.microsoft.com/office/drawing/2014/main" id="{11F3D324-B075-FDDA-ADDB-E29C635A02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71036" cy="1224136"/>
          </a:xfrm>
          <a:prstGeom prst="rect">
            <a:avLst/>
          </a:prstGeom>
        </p:spPr>
      </p:pic>
      <p:sp>
        <p:nvSpPr>
          <p:cNvPr id="3" name="Date Placeholder 2">
            <a:extLst>
              <a:ext uri="{FF2B5EF4-FFF2-40B4-BE49-F238E27FC236}">
                <a16:creationId xmlns:a16="http://schemas.microsoft.com/office/drawing/2014/main" id="{50A213BD-2247-B1DA-3905-0CD5B327466A}"/>
              </a:ext>
            </a:extLst>
          </p:cNvPr>
          <p:cNvSpPr>
            <a:spLocks noGrp="1"/>
          </p:cNvSpPr>
          <p:nvPr>
            <p:ph type="dt" sz="half" idx="10"/>
          </p:nvPr>
        </p:nvSpPr>
        <p:spPr/>
        <p:txBody>
          <a:bodyPr/>
          <a:lstStyle/>
          <a:p>
            <a:pPr>
              <a:defRPr/>
            </a:pPr>
            <a:fld id="{87C645E8-3CBF-4526-A0C6-68613582E764}" type="datetime5">
              <a:rPr lang="en-GB" altLang="en-US" smtClean="0"/>
              <a:t>3-Sep-23</a:t>
            </a:fld>
            <a:endParaRPr lang="en-GB" altLang="en-US"/>
          </a:p>
        </p:txBody>
      </p:sp>
      <p:sp>
        <p:nvSpPr>
          <p:cNvPr id="6" name="Slide Number Placeholder 5">
            <a:extLst>
              <a:ext uri="{FF2B5EF4-FFF2-40B4-BE49-F238E27FC236}">
                <a16:creationId xmlns:a16="http://schemas.microsoft.com/office/drawing/2014/main" id="{DE5AEB42-1A4E-BFD1-8AB5-4F70CE951986}"/>
              </a:ext>
            </a:extLst>
          </p:cNvPr>
          <p:cNvSpPr>
            <a:spLocks noGrp="1"/>
          </p:cNvSpPr>
          <p:nvPr>
            <p:ph type="sldNum" sz="quarter" idx="12"/>
          </p:nvPr>
        </p:nvSpPr>
        <p:spPr/>
        <p:txBody>
          <a:bodyPr/>
          <a:lstStyle/>
          <a:p>
            <a:pPr>
              <a:defRPr/>
            </a:pPr>
            <a:fld id="{65276014-388B-4D8B-9A92-CC7BF381E51A}" type="slidenum">
              <a:rPr lang="en-GB" altLang="en-US" smtClean="0"/>
              <a:pPr>
                <a:defRPr/>
              </a:pPr>
              <a:t>15</a:t>
            </a:fld>
            <a:endParaRPr lang="en-GB" altLang="en-US"/>
          </a:p>
        </p:txBody>
      </p:sp>
      <p:sp>
        <p:nvSpPr>
          <p:cNvPr id="15" name="TextBox 14">
            <a:extLst>
              <a:ext uri="{FF2B5EF4-FFF2-40B4-BE49-F238E27FC236}">
                <a16:creationId xmlns:a16="http://schemas.microsoft.com/office/drawing/2014/main" id="{590250B7-AD41-46BF-D5F0-DD20D833FE73}"/>
              </a:ext>
            </a:extLst>
          </p:cNvPr>
          <p:cNvSpPr txBox="1"/>
          <p:nvPr/>
        </p:nvSpPr>
        <p:spPr>
          <a:xfrm>
            <a:off x="117502" y="3642318"/>
            <a:ext cx="2769007" cy="1231106"/>
          </a:xfrm>
          <a:prstGeom prst="rect">
            <a:avLst/>
          </a:prstGeom>
          <a:noFill/>
        </p:spPr>
        <p:txBody>
          <a:bodyPr wrap="square" rtlCol="0">
            <a:spAutoFit/>
          </a:bodyPr>
          <a:lstStyle/>
          <a:p>
            <a:pPr algn="ctr"/>
            <a:r>
              <a:rPr lang="en-US" sz="1400" b="1" i="1" dirty="0">
                <a:latin typeface="Times New Roman" panose="02020603050405020304" pitchFamily="18" charset="0"/>
                <a:cs typeface="Times New Roman" panose="02020603050405020304" pitchFamily="18" charset="0"/>
              </a:rPr>
              <a:t>Available to other charities to use for their fundraising for free. Please see the leaflet to make a request to use the space.</a:t>
            </a:r>
            <a:endParaRPr lang="en-GB" sz="1400" b="1" i="1" dirty="0">
              <a:latin typeface="Times New Roman" panose="02020603050405020304" pitchFamily="18" charset="0"/>
              <a:cs typeface="Times New Roman" panose="02020603050405020304" pitchFamily="18" charset="0"/>
            </a:endParaRPr>
          </a:p>
          <a:p>
            <a:endParaRPr lang="en-US" dirty="0"/>
          </a:p>
        </p:txBody>
      </p:sp>
      <p:pic>
        <p:nvPicPr>
          <p:cNvPr id="1026" name="Picture 2" descr="No alternative text description for this image">
            <a:extLst>
              <a:ext uri="{FF2B5EF4-FFF2-40B4-BE49-F238E27FC236}">
                <a16:creationId xmlns:a16="http://schemas.microsoft.com/office/drawing/2014/main" id="{D3CAF041-56C3-B6CB-2712-01626A67DF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96" y="1201349"/>
            <a:ext cx="3234358" cy="21554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ity with red roofs and trees&#10;&#10;Description automatically generated">
            <a:extLst>
              <a:ext uri="{FF2B5EF4-FFF2-40B4-BE49-F238E27FC236}">
                <a16:creationId xmlns:a16="http://schemas.microsoft.com/office/drawing/2014/main" id="{F182419B-06C7-E8F5-9860-3739DD97C6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3383" y="2628555"/>
            <a:ext cx="3575821" cy="2011400"/>
          </a:xfrm>
          <a:prstGeom prst="rect">
            <a:avLst/>
          </a:prstGeom>
        </p:spPr>
      </p:pic>
      <p:sp>
        <p:nvSpPr>
          <p:cNvPr id="7" name="Footer Placeholder 4">
            <a:extLst>
              <a:ext uri="{FF2B5EF4-FFF2-40B4-BE49-F238E27FC236}">
                <a16:creationId xmlns:a16="http://schemas.microsoft.com/office/drawing/2014/main" id="{FB37D543-F9A0-232B-8998-275DABC71D6C}"/>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Tree>
    <p:extLst>
      <p:ext uri="{BB962C8B-B14F-4D97-AF65-F5344CB8AC3E}">
        <p14:creationId xmlns:p14="http://schemas.microsoft.com/office/powerpoint/2010/main" val="417449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for a foundation&#10;&#10;Description automatically generated">
            <a:extLst>
              <a:ext uri="{FF2B5EF4-FFF2-40B4-BE49-F238E27FC236}">
                <a16:creationId xmlns:a16="http://schemas.microsoft.com/office/drawing/2014/main" id="{4BD8B4A8-78B5-3541-2424-64DA358ACD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5224" y="0"/>
            <a:ext cx="1412776" cy="924316"/>
          </a:xfrm>
          <a:prstGeom prst="rect">
            <a:avLst/>
          </a:prstGeom>
        </p:spPr>
      </p:pic>
      <p:pic>
        <p:nvPicPr>
          <p:cNvPr id="8" name="Picture 7" descr="A logo for a foundation&#10;&#10;Description automatically generated">
            <a:extLst>
              <a:ext uri="{FF2B5EF4-FFF2-40B4-BE49-F238E27FC236}">
                <a16:creationId xmlns:a16="http://schemas.microsoft.com/office/drawing/2014/main" id="{11F3D324-B075-FDDA-ADDB-E29C635A02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412777" cy="924317"/>
          </a:xfrm>
          <a:prstGeom prst="rect">
            <a:avLst/>
          </a:prstGeom>
        </p:spPr>
      </p:pic>
      <p:sp>
        <p:nvSpPr>
          <p:cNvPr id="3" name="Date Placeholder 2">
            <a:extLst>
              <a:ext uri="{FF2B5EF4-FFF2-40B4-BE49-F238E27FC236}">
                <a16:creationId xmlns:a16="http://schemas.microsoft.com/office/drawing/2014/main" id="{50A213BD-2247-B1DA-3905-0CD5B327466A}"/>
              </a:ext>
            </a:extLst>
          </p:cNvPr>
          <p:cNvSpPr>
            <a:spLocks noGrp="1"/>
          </p:cNvSpPr>
          <p:nvPr>
            <p:ph type="dt" sz="half" idx="10"/>
          </p:nvPr>
        </p:nvSpPr>
        <p:spPr/>
        <p:txBody>
          <a:bodyPr/>
          <a:lstStyle/>
          <a:p>
            <a:pPr>
              <a:defRPr/>
            </a:pPr>
            <a:fld id="{87C645E8-3CBF-4526-A0C6-68613582E764}" type="datetime5">
              <a:rPr lang="en-GB" altLang="en-US" smtClean="0"/>
              <a:t>3-Sep-23</a:t>
            </a:fld>
            <a:endParaRPr lang="en-GB" altLang="en-US"/>
          </a:p>
        </p:txBody>
      </p:sp>
      <p:sp>
        <p:nvSpPr>
          <p:cNvPr id="6" name="Slide Number Placeholder 5">
            <a:extLst>
              <a:ext uri="{FF2B5EF4-FFF2-40B4-BE49-F238E27FC236}">
                <a16:creationId xmlns:a16="http://schemas.microsoft.com/office/drawing/2014/main" id="{DE5AEB42-1A4E-BFD1-8AB5-4F70CE951986}"/>
              </a:ext>
            </a:extLst>
          </p:cNvPr>
          <p:cNvSpPr>
            <a:spLocks noGrp="1"/>
          </p:cNvSpPr>
          <p:nvPr>
            <p:ph type="sldNum" sz="quarter" idx="12"/>
          </p:nvPr>
        </p:nvSpPr>
        <p:spPr/>
        <p:txBody>
          <a:bodyPr/>
          <a:lstStyle/>
          <a:p>
            <a:pPr>
              <a:defRPr/>
            </a:pPr>
            <a:fld id="{65276014-388B-4D8B-9A92-CC7BF381E51A}" type="slidenum">
              <a:rPr lang="en-GB" altLang="en-US" smtClean="0"/>
              <a:pPr>
                <a:defRPr/>
              </a:pPr>
              <a:t>16</a:t>
            </a:fld>
            <a:endParaRPr lang="en-GB" altLang="en-US"/>
          </a:p>
        </p:txBody>
      </p:sp>
      <p:sp>
        <p:nvSpPr>
          <p:cNvPr id="13" name="TextBox 12">
            <a:extLst>
              <a:ext uri="{FF2B5EF4-FFF2-40B4-BE49-F238E27FC236}">
                <a16:creationId xmlns:a16="http://schemas.microsoft.com/office/drawing/2014/main" id="{5C1EEB6B-0E32-B91C-AEEA-99D579FDA87E}"/>
              </a:ext>
            </a:extLst>
          </p:cNvPr>
          <p:cNvSpPr txBox="1"/>
          <p:nvPr/>
        </p:nvSpPr>
        <p:spPr>
          <a:xfrm>
            <a:off x="764704" y="924186"/>
            <a:ext cx="5570379" cy="1200329"/>
          </a:xfrm>
          <a:prstGeom prst="rect">
            <a:avLst/>
          </a:prstGeom>
          <a:noFill/>
        </p:spPr>
        <p:txBody>
          <a:bodyPr wrap="square">
            <a:spAutoFit/>
          </a:bodyPr>
          <a:lstStyle/>
          <a:p>
            <a:pPr algn="ctr" fontAlgn="base"/>
            <a:r>
              <a:rPr lang="en-GB" sz="1600" b="1" dirty="0">
                <a:latin typeface="Times New Roman" panose="02020603050405020304" pitchFamily="18" charset="0"/>
                <a:cs typeface="Times New Roman" panose="02020603050405020304" pitchFamily="18" charset="0"/>
              </a:rPr>
              <a:t>Tempi </a:t>
            </a:r>
            <a:endParaRPr lang="en-GB" sz="1600" b="1" i="0" dirty="0">
              <a:effectLst/>
              <a:latin typeface="Times New Roman" panose="02020603050405020304" pitchFamily="18" charset="0"/>
              <a:cs typeface="Times New Roman" panose="02020603050405020304" pitchFamily="18" charset="0"/>
            </a:endParaRPr>
          </a:p>
          <a:p>
            <a:pPr algn="ctr" fontAlgn="base"/>
            <a:r>
              <a:rPr lang="en-GB" sz="1400" b="1" i="0" dirty="0">
                <a:effectLst/>
                <a:latin typeface="Times New Roman" panose="02020603050405020304" pitchFamily="18" charset="0"/>
                <a:cs typeface="Times New Roman" panose="02020603050405020304" pitchFamily="18" charset="0"/>
              </a:rPr>
              <a:t>Donation </a:t>
            </a:r>
            <a:r>
              <a:rPr lang="en-GB" sz="1400" b="1" dirty="0">
                <a:latin typeface="Times New Roman" panose="02020603050405020304" pitchFamily="18" charset="0"/>
                <a:cs typeface="Times New Roman" panose="02020603050405020304" pitchFamily="18" charset="0"/>
              </a:rPr>
              <a:t>of</a:t>
            </a:r>
            <a:r>
              <a:rPr lang="en-GB" sz="1400" b="1" i="0" dirty="0">
                <a:effectLst/>
                <a:latin typeface="Times New Roman" panose="02020603050405020304" pitchFamily="18" charset="0"/>
                <a:cs typeface="Times New Roman" panose="02020603050405020304" pitchFamily="18" charset="0"/>
              </a:rPr>
              <a:t> €10,000 </a:t>
            </a:r>
            <a:r>
              <a:rPr lang="en-GB" sz="1400" b="1" dirty="0">
                <a:latin typeface="Times New Roman" panose="02020603050405020304" pitchFamily="18" charset="0"/>
                <a:cs typeface="Times New Roman" panose="02020603050405020304" pitchFamily="18" charset="0"/>
              </a:rPr>
              <a:t>to each family of</a:t>
            </a:r>
            <a:r>
              <a:rPr lang="en-GB" sz="1400" b="1" i="0" dirty="0">
                <a:effectLst/>
                <a:latin typeface="Times New Roman" panose="02020603050405020304" pitchFamily="18" charset="0"/>
                <a:cs typeface="Times New Roman" panose="02020603050405020304" pitchFamily="18" charset="0"/>
              </a:rPr>
              <a:t> </a:t>
            </a:r>
            <a:r>
              <a:rPr lang="en-GB" sz="1400" b="1" dirty="0">
                <a:latin typeface="Times New Roman" panose="02020603050405020304" pitchFamily="18" charset="0"/>
                <a:cs typeface="Times New Roman" panose="02020603050405020304" pitchFamily="18" charset="0"/>
              </a:rPr>
              <a:t>the deceased from </a:t>
            </a:r>
            <a:r>
              <a:rPr lang="en-GB" sz="1400" b="1" i="0" dirty="0">
                <a:effectLst/>
                <a:latin typeface="Times New Roman" panose="02020603050405020304" pitchFamily="18" charset="0"/>
                <a:cs typeface="Times New Roman" panose="02020603050405020304" pitchFamily="18" charset="0"/>
              </a:rPr>
              <a:t>the train collision on the 28 </a:t>
            </a:r>
            <a:r>
              <a:rPr lang="en-GB" sz="1400" b="1" dirty="0">
                <a:latin typeface="Times New Roman" panose="02020603050405020304" pitchFamily="18" charset="0"/>
                <a:cs typeface="Times New Roman" panose="02020603050405020304" pitchFamily="18" charset="0"/>
              </a:rPr>
              <a:t>February</a:t>
            </a:r>
            <a:r>
              <a:rPr lang="en-GB" sz="1400" b="1" i="0" dirty="0">
                <a:effectLst/>
                <a:latin typeface="Times New Roman" panose="02020603050405020304" pitchFamily="18" charset="0"/>
                <a:cs typeface="Times New Roman" panose="02020603050405020304" pitchFamily="18" charset="0"/>
              </a:rPr>
              <a:t> 2023 </a:t>
            </a:r>
            <a:r>
              <a:rPr lang="en-GB" sz="1400" b="1" dirty="0">
                <a:latin typeface="Times New Roman" panose="02020603050405020304" pitchFamily="18" charset="0"/>
                <a:cs typeface="Times New Roman" panose="02020603050405020304" pitchFamily="18" charset="0"/>
              </a:rPr>
              <a:t>in Tempi, Greece</a:t>
            </a:r>
            <a:r>
              <a:rPr lang="en-GB" sz="1400" b="1" i="0" dirty="0">
                <a:effectLst/>
                <a:latin typeface="Times New Roman" panose="02020603050405020304" pitchFamily="18" charset="0"/>
                <a:cs typeface="Times New Roman" panose="02020603050405020304" pitchFamily="18" charset="0"/>
              </a:rPr>
              <a:t>.  </a:t>
            </a:r>
          </a:p>
          <a:p>
            <a:pPr algn="ctr" fontAlgn="base"/>
            <a:r>
              <a:rPr lang="en-GB" sz="1400" b="1" i="0" dirty="0">
                <a:effectLst/>
                <a:latin typeface="Times New Roman" panose="02020603050405020304" pitchFamily="18" charset="0"/>
                <a:cs typeface="Times New Roman" panose="02020603050405020304" pitchFamily="18" charset="0"/>
              </a:rPr>
              <a:t>As </a:t>
            </a:r>
            <a:r>
              <a:rPr lang="en-GB" sz="1400" b="1" dirty="0">
                <a:latin typeface="Times New Roman" panose="02020603050405020304" pitchFamily="18" charset="0"/>
                <a:cs typeface="Times New Roman" panose="02020603050405020304" pitchFamily="18" charset="0"/>
              </a:rPr>
              <a:t>at</a:t>
            </a:r>
            <a:r>
              <a:rPr lang="en-GB" sz="1400" b="1" i="0" dirty="0">
                <a:effectLst/>
                <a:latin typeface="Times New Roman" panose="02020603050405020304" pitchFamily="18" charset="0"/>
                <a:cs typeface="Times New Roman" panose="02020603050405020304" pitchFamily="18" charset="0"/>
              </a:rPr>
              <a:t> 3 June 2023 a total of €570,000 has been paid by bank transfer to the next of kin of 56 of the 57 deceased.</a:t>
            </a:r>
          </a:p>
        </p:txBody>
      </p:sp>
      <p:pic>
        <p:nvPicPr>
          <p:cNvPr id="15" name="Picture 2">
            <a:extLst>
              <a:ext uri="{FF2B5EF4-FFF2-40B4-BE49-F238E27FC236}">
                <a16:creationId xmlns:a16="http://schemas.microsoft.com/office/drawing/2014/main" id="{32DBB487-A45C-7652-8E2A-6CA6C1EEF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793" y="2104355"/>
            <a:ext cx="3763407" cy="250893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40F1C129-7967-16E8-B16C-8A533B15A40F}"/>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Tree>
    <p:extLst>
      <p:ext uri="{BB962C8B-B14F-4D97-AF65-F5344CB8AC3E}">
        <p14:creationId xmlns:p14="http://schemas.microsoft.com/office/powerpoint/2010/main" val="1210234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9D82-6343-4521-A1FB-C59A1672A7B8}"/>
              </a:ext>
            </a:extLst>
          </p:cNvPr>
          <p:cNvSpPr>
            <a:spLocks noGrp="1"/>
          </p:cNvSpPr>
          <p:nvPr>
            <p:ph type="title"/>
          </p:nvPr>
        </p:nvSpPr>
        <p:spPr>
          <a:xfrm>
            <a:off x="1552046" y="566915"/>
            <a:ext cx="3718548" cy="2304256"/>
          </a:xfrm>
        </p:spPr>
        <p:txBody>
          <a:bodyPr>
            <a:normAutofit/>
          </a:bodyPr>
          <a:lstStyle/>
          <a:p>
            <a:r>
              <a:rPr lang="en-US" sz="2000" b="1" dirty="0">
                <a:latin typeface="Times New Roman" panose="02020603050405020304" pitchFamily="18" charset="0"/>
                <a:cs typeface="Times New Roman" panose="02020603050405020304" pitchFamily="18" charset="0"/>
              </a:rPr>
              <a:t>Criteria for the </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“Stelios Awards for Young Entrepreneurs in Greece 2023”</a:t>
            </a:r>
            <a:br>
              <a:rPr lang="en-US" sz="2000" b="1" dirty="0">
                <a:latin typeface="Times New Roman" panose="02020603050405020304" pitchFamily="18" charset="0"/>
                <a:cs typeface="Times New Roman" panose="02020603050405020304" pitchFamily="18" charset="0"/>
              </a:rPr>
            </a:br>
            <a:endParaRPr lang="en-GB" sz="2000" b="1" dirty="0">
              <a:latin typeface="Times New Roman" panose="02020603050405020304" pitchFamily="18" charset="0"/>
              <a:cs typeface="Times New Roman" panose="02020603050405020304" pitchFamily="18" charset="0"/>
            </a:endParaRPr>
          </a:p>
        </p:txBody>
      </p:sp>
      <p:pic>
        <p:nvPicPr>
          <p:cNvPr id="4" name="Picture 3" descr="A logo for a foundation&#10;&#10;Description automatically generated">
            <a:extLst>
              <a:ext uri="{FF2B5EF4-FFF2-40B4-BE49-F238E27FC236}">
                <a16:creationId xmlns:a16="http://schemas.microsoft.com/office/drawing/2014/main" id="{4BD8B4A8-78B5-3541-2424-64DA358ACD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8233" y="0"/>
            <a:ext cx="2059767" cy="1347614"/>
          </a:xfrm>
          <a:prstGeom prst="rect">
            <a:avLst/>
          </a:prstGeom>
        </p:spPr>
      </p:pic>
      <p:pic>
        <p:nvPicPr>
          <p:cNvPr id="8" name="Picture 7" descr="A logo for a foundation&#10;&#10;Description automatically generated">
            <a:extLst>
              <a:ext uri="{FF2B5EF4-FFF2-40B4-BE49-F238E27FC236}">
                <a16:creationId xmlns:a16="http://schemas.microsoft.com/office/drawing/2014/main" id="{11F3D324-B075-FDDA-ADDB-E29C635A02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2059767" cy="1347614"/>
          </a:xfrm>
          <a:prstGeom prst="rect">
            <a:avLst/>
          </a:prstGeom>
        </p:spPr>
      </p:pic>
      <p:sp>
        <p:nvSpPr>
          <p:cNvPr id="3" name="Date Placeholder 2">
            <a:extLst>
              <a:ext uri="{FF2B5EF4-FFF2-40B4-BE49-F238E27FC236}">
                <a16:creationId xmlns:a16="http://schemas.microsoft.com/office/drawing/2014/main" id="{76524F80-A865-8FBF-083C-1875069E913B}"/>
              </a:ext>
            </a:extLst>
          </p:cNvPr>
          <p:cNvSpPr>
            <a:spLocks noGrp="1"/>
          </p:cNvSpPr>
          <p:nvPr>
            <p:ph type="dt" sz="half" idx="10"/>
          </p:nvPr>
        </p:nvSpPr>
        <p:spPr/>
        <p:txBody>
          <a:bodyPr/>
          <a:lstStyle/>
          <a:p>
            <a:pPr>
              <a:defRPr/>
            </a:pPr>
            <a:fld id="{D35F6999-452D-48BC-97FA-9BCAB0C70549}" type="datetime5">
              <a:rPr lang="en-GB" altLang="en-US" smtClean="0"/>
              <a:t>3-Sep-23</a:t>
            </a:fld>
            <a:endParaRPr lang="en-GB" altLang="en-US"/>
          </a:p>
        </p:txBody>
      </p:sp>
      <p:sp>
        <p:nvSpPr>
          <p:cNvPr id="6" name="Slide Number Placeholder 5">
            <a:extLst>
              <a:ext uri="{FF2B5EF4-FFF2-40B4-BE49-F238E27FC236}">
                <a16:creationId xmlns:a16="http://schemas.microsoft.com/office/drawing/2014/main" id="{C6A72B45-71D0-5D95-B0D2-A7A1B9E28D12}"/>
              </a:ext>
            </a:extLst>
          </p:cNvPr>
          <p:cNvSpPr>
            <a:spLocks noGrp="1"/>
          </p:cNvSpPr>
          <p:nvPr>
            <p:ph type="sldNum" sz="quarter" idx="12"/>
          </p:nvPr>
        </p:nvSpPr>
        <p:spPr/>
        <p:txBody>
          <a:bodyPr/>
          <a:lstStyle/>
          <a:p>
            <a:pPr>
              <a:defRPr/>
            </a:pPr>
            <a:fld id="{65276014-388B-4D8B-9A92-CC7BF381E51A}" type="slidenum">
              <a:rPr lang="en-GB" altLang="en-US" smtClean="0"/>
              <a:pPr>
                <a:defRPr/>
              </a:pPr>
              <a:t>17</a:t>
            </a:fld>
            <a:endParaRPr lang="en-GB" altLang="en-US"/>
          </a:p>
        </p:txBody>
      </p:sp>
      <p:sp>
        <p:nvSpPr>
          <p:cNvPr id="9" name="TextBox 8">
            <a:extLst>
              <a:ext uri="{FF2B5EF4-FFF2-40B4-BE49-F238E27FC236}">
                <a16:creationId xmlns:a16="http://schemas.microsoft.com/office/drawing/2014/main" id="{F1F60818-4001-8299-67EA-0A45DEE44C46}"/>
              </a:ext>
            </a:extLst>
          </p:cNvPr>
          <p:cNvSpPr txBox="1"/>
          <p:nvPr/>
        </p:nvSpPr>
        <p:spPr>
          <a:xfrm>
            <a:off x="368660" y="2835545"/>
            <a:ext cx="6120680" cy="2092881"/>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Entrepreneur in Greece less than 40 years old (born in 1983 or later).</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Started their own  business in the last 5 years.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Total turnover for 2022 should be minimum of </a:t>
            </a:r>
            <a:r>
              <a:rPr lang="el-GR" sz="1600" dirty="0">
                <a:latin typeface="Times New Roman" panose="02020603050405020304" pitchFamily="18" charset="0"/>
                <a:cs typeface="Times New Roman" panose="02020603050405020304" pitchFamily="18" charset="0"/>
              </a:rPr>
              <a:t>€</a:t>
            </a:r>
            <a:r>
              <a:rPr lang="en-GB" sz="1600" dirty="0">
                <a:latin typeface="Times New Roman" panose="02020603050405020304" pitchFamily="18" charset="0"/>
                <a:cs typeface="Times New Roman" panose="02020603050405020304" pitchFamily="18" charset="0"/>
              </a:rPr>
              <a:t>20,000.</a:t>
            </a: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Employ at least 3 staff.</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Own at least 50% of the company.  If there are 2 entrepreneurs at least 80% of the company.</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192BA4C-1F4C-4E4A-4218-DBD3D2BB2C5E}"/>
              </a:ext>
            </a:extLst>
          </p:cNvPr>
          <p:cNvSpPr txBox="1"/>
          <p:nvPr/>
        </p:nvSpPr>
        <p:spPr>
          <a:xfrm>
            <a:off x="800708" y="2187029"/>
            <a:ext cx="5256584" cy="769441"/>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14</a:t>
            </a:r>
            <a:r>
              <a:rPr lang="en-US" sz="1600" b="1" baseline="30000" dirty="0">
                <a:latin typeface="Times New Roman" panose="02020603050405020304" pitchFamily="18" charset="0"/>
                <a:cs typeface="Times New Roman" panose="02020603050405020304" pitchFamily="18" charset="0"/>
              </a:rPr>
              <a:t>TH</a:t>
            </a:r>
            <a:r>
              <a:rPr lang="en-US" sz="1600" b="1" dirty="0">
                <a:latin typeface="Times New Roman" panose="02020603050405020304" pitchFamily="18" charset="0"/>
                <a:cs typeface="Times New Roman" panose="02020603050405020304" pitchFamily="18" charset="0"/>
              </a:rPr>
              <a:t> YEAR </a:t>
            </a:r>
            <a:r>
              <a:rPr lang="el-GR" sz="1600" b="1" dirty="0">
                <a:latin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cs typeface="Times New Roman" panose="02020603050405020304" pitchFamily="18" charset="0"/>
              </a:rPr>
              <a:t>100,000 in cash prizes to be awarded</a:t>
            </a:r>
          </a:p>
          <a:p>
            <a:pPr algn="ctr"/>
            <a:r>
              <a:rPr lang="en-US" sz="1600" dirty="0">
                <a:latin typeface="Times New Roman" panose="02020603050405020304" pitchFamily="18" charset="0"/>
                <a:cs typeface="Times New Roman" panose="02020603050405020304" pitchFamily="18" charset="0"/>
              </a:rPr>
              <a:t>(1</a:t>
            </a:r>
            <a:r>
              <a:rPr lang="en-US" sz="1600" baseline="30000" dirty="0">
                <a:latin typeface="Times New Roman" panose="02020603050405020304" pitchFamily="18" charset="0"/>
                <a:cs typeface="Times New Roman" panose="02020603050405020304" pitchFamily="18" charset="0"/>
              </a:rPr>
              <a:t>st</a:t>
            </a:r>
            <a:r>
              <a:rPr lang="en-US" sz="1600" dirty="0">
                <a:latin typeface="Times New Roman" panose="02020603050405020304" pitchFamily="18" charset="0"/>
                <a:cs typeface="Times New Roman" panose="02020603050405020304" pitchFamily="18" charset="0"/>
              </a:rPr>
              <a:t> prize </a:t>
            </a:r>
            <a:r>
              <a:rPr lang="el-GR"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50,000</a:t>
            </a:r>
            <a:r>
              <a:rPr lang="en-GB" sz="1600" dirty="0">
                <a:latin typeface="Times New Roman" panose="02020603050405020304" pitchFamily="18" charset="0"/>
                <a:cs typeface="Times New Roman" panose="02020603050405020304" pitchFamily="18" charset="0"/>
              </a:rPr>
              <a:t>, 2</a:t>
            </a:r>
            <a:r>
              <a:rPr lang="en-GB" sz="1600" baseline="30000" dirty="0">
                <a:latin typeface="Times New Roman" panose="02020603050405020304" pitchFamily="18" charset="0"/>
                <a:cs typeface="Times New Roman" panose="02020603050405020304" pitchFamily="18" charset="0"/>
              </a:rPr>
              <a:t>nd</a:t>
            </a:r>
            <a:r>
              <a:rPr lang="en-GB" sz="1600" dirty="0">
                <a:latin typeface="Times New Roman" panose="02020603050405020304" pitchFamily="18" charset="0"/>
                <a:cs typeface="Times New Roman" panose="02020603050405020304" pitchFamily="18" charset="0"/>
              </a:rPr>
              <a:t> prize</a:t>
            </a:r>
            <a:r>
              <a:rPr lang="en-US"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30,000</a:t>
            </a:r>
            <a:r>
              <a:rPr lang="en-GB" sz="1600" dirty="0">
                <a:latin typeface="Times New Roman" panose="02020603050405020304" pitchFamily="18" charset="0"/>
                <a:cs typeface="Times New Roman" panose="02020603050405020304" pitchFamily="18" charset="0"/>
              </a:rPr>
              <a:t> and 3</a:t>
            </a:r>
            <a:r>
              <a:rPr lang="en-GB" sz="1600" baseline="30000" dirty="0">
                <a:latin typeface="Times New Roman" panose="02020603050405020304" pitchFamily="18" charset="0"/>
                <a:cs typeface="Times New Roman" panose="02020603050405020304" pitchFamily="18" charset="0"/>
              </a:rPr>
              <a:t>rd</a:t>
            </a:r>
            <a:r>
              <a:rPr lang="en-GB" sz="1600" dirty="0">
                <a:latin typeface="Times New Roman" panose="02020603050405020304" pitchFamily="18" charset="0"/>
                <a:cs typeface="Times New Roman" panose="02020603050405020304" pitchFamily="18" charset="0"/>
              </a:rPr>
              <a:t> prize </a:t>
            </a:r>
            <a:r>
              <a:rPr lang="el-GR"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20,000)</a:t>
            </a:r>
            <a:endParaRPr lang="en-US" baseline="30000" dirty="0">
              <a:latin typeface="Times New Roman" panose="02020603050405020304" pitchFamily="18" charset="0"/>
              <a:cs typeface="Times New Roman" panose="02020603050405020304" pitchFamily="18" charset="0"/>
            </a:endParaRPr>
          </a:p>
          <a:p>
            <a:endParaRPr lang="en-US" baseline="30000" dirty="0">
              <a:latin typeface="Times New Roman" panose="02020603050405020304" pitchFamily="18" charset="0"/>
              <a:cs typeface="Times New Roman" panose="02020603050405020304" pitchFamily="18" charset="0"/>
            </a:endParaRPr>
          </a:p>
        </p:txBody>
      </p:sp>
      <p:sp>
        <p:nvSpPr>
          <p:cNvPr id="7" name="Footer Placeholder 4">
            <a:extLst>
              <a:ext uri="{FF2B5EF4-FFF2-40B4-BE49-F238E27FC236}">
                <a16:creationId xmlns:a16="http://schemas.microsoft.com/office/drawing/2014/main" id="{7B3F2330-B326-7FD6-2A90-FC756804A32C}"/>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Tree>
    <p:extLst>
      <p:ext uri="{BB962C8B-B14F-4D97-AF65-F5344CB8AC3E}">
        <p14:creationId xmlns:p14="http://schemas.microsoft.com/office/powerpoint/2010/main" val="3762125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9D82-6343-4521-A1FB-C59A1672A7B8}"/>
              </a:ext>
            </a:extLst>
          </p:cNvPr>
          <p:cNvSpPr>
            <a:spLocks noGrp="1"/>
          </p:cNvSpPr>
          <p:nvPr>
            <p:ph type="title"/>
          </p:nvPr>
        </p:nvSpPr>
        <p:spPr>
          <a:xfrm>
            <a:off x="1608920" y="-236562"/>
            <a:ext cx="3604279" cy="2304256"/>
          </a:xfrm>
        </p:spPr>
        <p:txBody>
          <a:bodyPr>
            <a:normAutofit/>
          </a:bodyPr>
          <a:lstStyle/>
          <a:p>
            <a:r>
              <a:rPr lang="en-US" sz="2000" b="1" dirty="0">
                <a:latin typeface="Times New Roman" panose="02020603050405020304" pitchFamily="18" charset="0"/>
                <a:cs typeface="Times New Roman" panose="02020603050405020304" pitchFamily="18" charset="0"/>
              </a:rPr>
              <a:t>Past winners of the “Stelios Awards for Young Entrepreneurs in Greece”</a:t>
            </a:r>
            <a:br>
              <a:rPr lang="en-US" sz="2000" b="1" dirty="0">
                <a:latin typeface="Times New Roman" panose="02020603050405020304" pitchFamily="18" charset="0"/>
                <a:cs typeface="Times New Roman" panose="02020603050405020304" pitchFamily="18" charset="0"/>
              </a:rPr>
            </a:br>
            <a:endParaRPr lang="en-GB" sz="2000" b="1" dirty="0">
              <a:latin typeface="Times New Roman" panose="02020603050405020304" pitchFamily="18" charset="0"/>
              <a:cs typeface="Times New Roman" panose="02020603050405020304" pitchFamily="18" charset="0"/>
            </a:endParaRPr>
          </a:p>
        </p:txBody>
      </p:sp>
      <p:pic>
        <p:nvPicPr>
          <p:cNvPr id="4" name="Picture 3" descr="A logo for a foundation&#10;&#10;Description automatically generated">
            <a:extLst>
              <a:ext uri="{FF2B5EF4-FFF2-40B4-BE49-F238E27FC236}">
                <a16:creationId xmlns:a16="http://schemas.microsoft.com/office/drawing/2014/main" id="{4BD8B4A8-78B5-3541-2424-64DA358ACD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5183" y="0"/>
            <a:ext cx="1772817" cy="1159875"/>
          </a:xfrm>
          <a:prstGeom prst="rect">
            <a:avLst/>
          </a:prstGeom>
        </p:spPr>
      </p:pic>
      <p:pic>
        <p:nvPicPr>
          <p:cNvPr id="8" name="Picture 7" descr="A logo for a foundation&#10;&#10;Description automatically generated">
            <a:extLst>
              <a:ext uri="{FF2B5EF4-FFF2-40B4-BE49-F238E27FC236}">
                <a16:creationId xmlns:a16="http://schemas.microsoft.com/office/drawing/2014/main" id="{11F3D324-B075-FDDA-ADDB-E29C635A02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772817" cy="1159875"/>
          </a:xfrm>
          <a:prstGeom prst="rect">
            <a:avLst/>
          </a:prstGeom>
        </p:spPr>
      </p:pic>
      <p:sp>
        <p:nvSpPr>
          <p:cNvPr id="3" name="Date Placeholder 2">
            <a:extLst>
              <a:ext uri="{FF2B5EF4-FFF2-40B4-BE49-F238E27FC236}">
                <a16:creationId xmlns:a16="http://schemas.microsoft.com/office/drawing/2014/main" id="{CFD7B152-2607-ABB9-A70C-C6A2AE486793}"/>
              </a:ext>
            </a:extLst>
          </p:cNvPr>
          <p:cNvSpPr>
            <a:spLocks noGrp="1"/>
          </p:cNvSpPr>
          <p:nvPr>
            <p:ph type="dt" sz="half" idx="10"/>
          </p:nvPr>
        </p:nvSpPr>
        <p:spPr/>
        <p:txBody>
          <a:bodyPr/>
          <a:lstStyle/>
          <a:p>
            <a:pPr>
              <a:defRPr/>
            </a:pPr>
            <a:fld id="{9E7A165D-B508-419D-AC2D-17F86DE47EBE}" type="datetime5">
              <a:rPr lang="en-GB" altLang="en-US" smtClean="0"/>
              <a:t>3-Sep-23</a:t>
            </a:fld>
            <a:endParaRPr lang="en-GB" altLang="en-US"/>
          </a:p>
        </p:txBody>
      </p:sp>
      <p:sp>
        <p:nvSpPr>
          <p:cNvPr id="6" name="Slide Number Placeholder 5">
            <a:extLst>
              <a:ext uri="{FF2B5EF4-FFF2-40B4-BE49-F238E27FC236}">
                <a16:creationId xmlns:a16="http://schemas.microsoft.com/office/drawing/2014/main" id="{B333B235-03B6-218B-336E-B44C046767CD}"/>
              </a:ext>
            </a:extLst>
          </p:cNvPr>
          <p:cNvSpPr>
            <a:spLocks noGrp="1"/>
          </p:cNvSpPr>
          <p:nvPr>
            <p:ph type="sldNum" sz="quarter" idx="12"/>
          </p:nvPr>
        </p:nvSpPr>
        <p:spPr/>
        <p:txBody>
          <a:bodyPr/>
          <a:lstStyle/>
          <a:p>
            <a:pPr>
              <a:defRPr/>
            </a:pPr>
            <a:fld id="{65276014-388B-4D8B-9A92-CC7BF381E51A}" type="slidenum">
              <a:rPr lang="en-GB" altLang="en-US" smtClean="0"/>
              <a:pPr>
                <a:defRPr/>
              </a:pPr>
              <a:t>18</a:t>
            </a:fld>
            <a:endParaRPr lang="en-GB" altLang="en-US"/>
          </a:p>
        </p:txBody>
      </p:sp>
      <p:pic>
        <p:nvPicPr>
          <p:cNvPr id="1026" name="Picture 2" descr="Cannabis Products | CBD Oil | Cannabis Oil | Greece | Hempoilshop®">
            <a:extLst>
              <a:ext uri="{FF2B5EF4-FFF2-40B4-BE49-F238E27FC236}">
                <a16:creationId xmlns:a16="http://schemas.microsoft.com/office/drawing/2014/main" id="{034A97F7-697D-EB72-65B0-5809E9615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819" y="1216457"/>
            <a:ext cx="1968996" cy="13070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erryhopper: Your Ferry Travel Companion | Book ferry tickets">
            <a:extLst>
              <a:ext uri="{FF2B5EF4-FFF2-40B4-BE49-F238E27FC236}">
                <a16:creationId xmlns:a16="http://schemas.microsoft.com/office/drawing/2014/main" id="{0AADD82A-2B99-06DB-2A14-BB752B7F9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4295" y="1186309"/>
            <a:ext cx="1183031" cy="11830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lira Honey - Premium Quality Greek Honey">
            <a:extLst>
              <a:ext uri="{FF2B5EF4-FFF2-40B4-BE49-F238E27FC236}">
                <a16:creationId xmlns:a16="http://schemas.microsoft.com/office/drawing/2014/main" id="{CC201904-5893-9755-2581-E6ACEE9733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6672" y="1636388"/>
            <a:ext cx="1507873" cy="4064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un of a Beach">
            <a:extLst>
              <a:ext uri="{FF2B5EF4-FFF2-40B4-BE49-F238E27FC236}">
                <a16:creationId xmlns:a16="http://schemas.microsoft.com/office/drawing/2014/main" id="{24C33D12-5296-8272-0751-334BC1F142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4801" y="2441956"/>
            <a:ext cx="115252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de Group">
            <a:extLst>
              <a:ext uri="{FF2B5EF4-FFF2-40B4-BE49-F238E27FC236}">
                <a16:creationId xmlns:a16="http://schemas.microsoft.com/office/drawing/2014/main" id="{256F4864-9161-EB78-7E7A-16B22DCE19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3124" y="2413979"/>
            <a:ext cx="1845369" cy="8472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ncient Greek Sandals Damen Sandale Elounda Platinum Gold online kaufen |  PRANGE Style">
            <a:extLst>
              <a:ext uri="{FF2B5EF4-FFF2-40B4-BE49-F238E27FC236}">
                <a16:creationId xmlns:a16="http://schemas.microsoft.com/office/drawing/2014/main" id="{BFC0E1B9-5674-E562-7C5B-028DFDAC3B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178" y="2402421"/>
            <a:ext cx="770519" cy="130686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fB">
            <a:extLst>
              <a:ext uri="{FF2B5EF4-FFF2-40B4-BE49-F238E27FC236}">
                <a16:creationId xmlns:a16="http://schemas.microsoft.com/office/drawing/2014/main" id="{4239FD23-411F-FD80-11F6-60630163D1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5968" y="3789026"/>
            <a:ext cx="1152525"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logo_sm3">
            <a:extLst>
              <a:ext uri="{FF2B5EF4-FFF2-40B4-BE49-F238E27FC236}">
                <a16:creationId xmlns:a16="http://schemas.microsoft.com/office/drawing/2014/main" id="{E9708CEE-7A28-D02F-288E-6614F1F5F9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57147" y="2296688"/>
            <a:ext cx="1067319" cy="106731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FASMETRICS S.A.">
            <a:extLst>
              <a:ext uri="{FF2B5EF4-FFF2-40B4-BE49-F238E27FC236}">
                <a16:creationId xmlns:a16="http://schemas.microsoft.com/office/drawing/2014/main" id="{E26712D1-B5C0-065A-4BF9-47B2F0869D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31151" y="3750184"/>
            <a:ext cx="18669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imply Burgers - Εφαρμογές στο Google Play">
            <a:extLst>
              <a:ext uri="{FF2B5EF4-FFF2-40B4-BE49-F238E27FC236}">
                <a16:creationId xmlns:a16="http://schemas.microsoft.com/office/drawing/2014/main" id="{907107B3-0EAC-16E3-6275-51C32836570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86197" y="3841359"/>
            <a:ext cx="1732088" cy="86604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Καλώς ήλθατε στη βοήθεια του Zoo.gr">
            <a:extLst>
              <a:ext uri="{FF2B5EF4-FFF2-40B4-BE49-F238E27FC236}">
                <a16:creationId xmlns:a16="http://schemas.microsoft.com/office/drawing/2014/main" id="{46785884-B149-D1B4-813C-0F6F7AC7FEA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08287" y="3408703"/>
            <a:ext cx="1204912" cy="48577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Pakketo">
            <a:extLst>
              <a:ext uri="{FF2B5EF4-FFF2-40B4-BE49-F238E27FC236}">
                <a16:creationId xmlns:a16="http://schemas.microsoft.com/office/drawing/2014/main" id="{5A34628F-19E2-5AAC-4A8E-FE48757BF8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7542" y="1136793"/>
            <a:ext cx="1324989" cy="1324989"/>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4">
            <a:extLst>
              <a:ext uri="{FF2B5EF4-FFF2-40B4-BE49-F238E27FC236}">
                <a16:creationId xmlns:a16="http://schemas.microsoft.com/office/drawing/2014/main" id="{AD11B862-D297-FA7A-A150-B9B6F6989E18}"/>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Tree>
    <p:extLst>
      <p:ext uri="{BB962C8B-B14F-4D97-AF65-F5344CB8AC3E}">
        <p14:creationId xmlns:p14="http://schemas.microsoft.com/office/powerpoint/2010/main" val="4241374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9D82-6343-4521-A1FB-C59A1672A7B8}"/>
              </a:ext>
            </a:extLst>
          </p:cNvPr>
          <p:cNvSpPr>
            <a:spLocks noGrp="1"/>
          </p:cNvSpPr>
          <p:nvPr>
            <p:ph type="title"/>
          </p:nvPr>
        </p:nvSpPr>
        <p:spPr>
          <a:xfrm>
            <a:off x="476672" y="1752295"/>
            <a:ext cx="6257508" cy="1305143"/>
          </a:xfrm>
        </p:spPr>
        <p:txBody>
          <a:bodyPr>
            <a:normAutofit fontScale="90000"/>
          </a:bodyPr>
          <a:lstStyle/>
          <a:p>
            <a:r>
              <a:rPr lang="en-US" sz="2200" b="1" dirty="0">
                <a:latin typeface="Times New Roman" panose="02020603050405020304" pitchFamily="18" charset="0"/>
                <a:cs typeface="Times New Roman" panose="02020603050405020304" pitchFamily="18" charset="0"/>
              </a:rPr>
              <a:t>Presenting the winners of the 2023 </a:t>
            </a:r>
            <a:br>
              <a:rPr lang="en-US" sz="2200" b="1" dirty="0">
                <a:latin typeface="Times New Roman" panose="02020603050405020304" pitchFamily="18" charset="0"/>
                <a:cs typeface="Times New Roman" panose="02020603050405020304" pitchFamily="18" charset="0"/>
              </a:rPr>
            </a:br>
            <a:r>
              <a:rPr lang="en-US" sz="2200" b="1" dirty="0">
                <a:latin typeface="Times New Roman" panose="02020603050405020304" pitchFamily="18" charset="0"/>
                <a:cs typeface="Times New Roman" panose="02020603050405020304" pitchFamily="18" charset="0"/>
              </a:rPr>
              <a:t>“Stelios Awards for Young Entrepreneurs in Greece”</a:t>
            </a:r>
            <a:br>
              <a:rPr lang="en-US" sz="2200" b="1" dirty="0">
                <a:latin typeface="Times New Roman" panose="02020603050405020304" pitchFamily="18" charset="0"/>
                <a:cs typeface="Times New Roman" panose="02020603050405020304" pitchFamily="18" charset="0"/>
              </a:rPr>
            </a:br>
            <a:br>
              <a:rPr lang="en-US" sz="22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Thank you to all 46 applicants!</a:t>
            </a:r>
            <a:br>
              <a:rPr lang="en-US" sz="2000" b="1"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endParaRPr lang="en-GB" sz="2000" dirty="0">
              <a:latin typeface="Times New Roman" panose="02020603050405020304" pitchFamily="18" charset="0"/>
              <a:cs typeface="Times New Roman" panose="02020603050405020304" pitchFamily="18" charset="0"/>
            </a:endParaRPr>
          </a:p>
        </p:txBody>
      </p:sp>
      <p:pic>
        <p:nvPicPr>
          <p:cNvPr id="4" name="Picture 3" descr="A logo for a foundation&#10;&#10;Description automatically generated">
            <a:extLst>
              <a:ext uri="{FF2B5EF4-FFF2-40B4-BE49-F238E27FC236}">
                <a16:creationId xmlns:a16="http://schemas.microsoft.com/office/drawing/2014/main" id="{4BD8B4A8-78B5-3541-2424-64DA358ACD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8233" y="0"/>
            <a:ext cx="2059767" cy="1347614"/>
          </a:xfrm>
          <a:prstGeom prst="rect">
            <a:avLst/>
          </a:prstGeom>
        </p:spPr>
      </p:pic>
      <p:pic>
        <p:nvPicPr>
          <p:cNvPr id="8" name="Picture 7" descr="A logo for a foundation&#10;&#10;Description automatically generated">
            <a:extLst>
              <a:ext uri="{FF2B5EF4-FFF2-40B4-BE49-F238E27FC236}">
                <a16:creationId xmlns:a16="http://schemas.microsoft.com/office/drawing/2014/main" id="{11F3D324-B075-FDDA-ADDB-E29C635A02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2059767" cy="1347614"/>
          </a:xfrm>
          <a:prstGeom prst="rect">
            <a:avLst/>
          </a:prstGeom>
        </p:spPr>
      </p:pic>
      <p:sp>
        <p:nvSpPr>
          <p:cNvPr id="3" name="Date Placeholder 2">
            <a:extLst>
              <a:ext uri="{FF2B5EF4-FFF2-40B4-BE49-F238E27FC236}">
                <a16:creationId xmlns:a16="http://schemas.microsoft.com/office/drawing/2014/main" id="{BB5FFC10-311B-2556-07BD-73750BA936FB}"/>
              </a:ext>
            </a:extLst>
          </p:cNvPr>
          <p:cNvSpPr>
            <a:spLocks noGrp="1"/>
          </p:cNvSpPr>
          <p:nvPr>
            <p:ph type="dt" sz="half" idx="10"/>
          </p:nvPr>
        </p:nvSpPr>
        <p:spPr/>
        <p:txBody>
          <a:bodyPr/>
          <a:lstStyle/>
          <a:p>
            <a:pPr>
              <a:defRPr/>
            </a:pPr>
            <a:fld id="{A7AE019D-7C73-4C73-95A0-575A0954CE2F}" type="datetime5">
              <a:rPr lang="en-GB" altLang="en-US" smtClean="0"/>
              <a:t>3-Sep-23</a:t>
            </a:fld>
            <a:endParaRPr lang="en-GB" altLang="en-US"/>
          </a:p>
        </p:txBody>
      </p:sp>
      <p:sp>
        <p:nvSpPr>
          <p:cNvPr id="6" name="Slide Number Placeholder 5">
            <a:extLst>
              <a:ext uri="{FF2B5EF4-FFF2-40B4-BE49-F238E27FC236}">
                <a16:creationId xmlns:a16="http://schemas.microsoft.com/office/drawing/2014/main" id="{D4738ADF-785C-68B8-CE32-2C742E909266}"/>
              </a:ext>
            </a:extLst>
          </p:cNvPr>
          <p:cNvSpPr>
            <a:spLocks noGrp="1"/>
          </p:cNvSpPr>
          <p:nvPr>
            <p:ph type="sldNum" sz="quarter" idx="12"/>
          </p:nvPr>
        </p:nvSpPr>
        <p:spPr/>
        <p:txBody>
          <a:bodyPr/>
          <a:lstStyle/>
          <a:p>
            <a:pPr>
              <a:defRPr/>
            </a:pPr>
            <a:fld id="{65276014-388B-4D8B-9A92-CC7BF381E51A}" type="slidenum">
              <a:rPr lang="en-GB" altLang="en-US" smtClean="0"/>
              <a:pPr>
                <a:defRPr/>
              </a:pPr>
              <a:t>19</a:t>
            </a:fld>
            <a:endParaRPr lang="en-GB" altLang="en-US"/>
          </a:p>
        </p:txBody>
      </p:sp>
      <p:sp>
        <p:nvSpPr>
          <p:cNvPr id="7" name="Footer Placeholder 4">
            <a:extLst>
              <a:ext uri="{FF2B5EF4-FFF2-40B4-BE49-F238E27FC236}">
                <a16:creationId xmlns:a16="http://schemas.microsoft.com/office/drawing/2014/main" id="{312095E3-D5E9-D850-4DC5-CE1744DBAF27}"/>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
        <p:nvSpPr>
          <p:cNvPr id="9" name="TextBox 8">
            <a:extLst>
              <a:ext uri="{FF2B5EF4-FFF2-40B4-BE49-F238E27FC236}">
                <a16:creationId xmlns:a16="http://schemas.microsoft.com/office/drawing/2014/main" id="{35518FA5-769F-B6CF-8142-A8AB5A80C986}"/>
              </a:ext>
            </a:extLst>
          </p:cNvPr>
          <p:cNvSpPr txBox="1"/>
          <p:nvPr/>
        </p:nvSpPr>
        <p:spPr>
          <a:xfrm>
            <a:off x="260648" y="2787774"/>
            <a:ext cx="6473532" cy="1569660"/>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So many excellent businesses and very difficult to choose the top three.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Two of the three entrepreneurs won before and therefore we encourage everyone to apply again next year.</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All three businesses are from the ‘new economy’.</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Two winners have built businesses which were not even imaginable a few years ago.</a:t>
            </a:r>
            <a:endParaRPr lang="en-GB" sz="1600" dirty="0"/>
          </a:p>
        </p:txBody>
      </p:sp>
    </p:spTree>
    <p:extLst>
      <p:ext uri="{BB962C8B-B14F-4D97-AF65-F5344CB8AC3E}">
        <p14:creationId xmlns:p14="http://schemas.microsoft.com/office/powerpoint/2010/main" val="964175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08720" y="3363838"/>
            <a:ext cx="5593198" cy="830997"/>
          </a:xfrm>
          <a:prstGeom prst="rect">
            <a:avLst/>
          </a:prstGeom>
          <a:noFill/>
        </p:spPr>
        <p:txBody>
          <a:bodyPr wrap="none" rtlCol="0">
            <a:spAutoFit/>
          </a:bodyPr>
          <a:lstStyle/>
          <a:p>
            <a:r>
              <a:rPr lang="en-US" sz="2400" dirty="0"/>
              <a:t>Why is giving  awards to entrepreneurs </a:t>
            </a:r>
          </a:p>
          <a:p>
            <a:r>
              <a:rPr lang="en-US" sz="2400" dirty="0"/>
              <a:t>giving back to society in Greece?</a:t>
            </a:r>
            <a:endParaRPr lang="en-GB" sz="2400" dirty="0"/>
          </a:p>
        </p:txBody>
      </p:sp>
      <p:sp>
        <p:nvSpPr>
          <p:cNvPr id="3" name="Date Placeholder 2">
            <a:extLst>
              <a:ext uri="{FF2B5EF4-FFF2-40B4-BE49-F238E27FC236}">
                <a16:creationId xmlns:a16="http://schemas.microsoft.com/office/drawing/2014/main" id="{3B8F15FA-2A6E-B3A0-2A85-DDF3206BBC5D}"/>
              </a:ext>
            </a:extLst>
          </p:cNvPr>
          <p:cNvSpPr>
            <a:spLocks noGrp="1"/>
          </p:cNvSpPr>
          <p:nvPr>
            <p:ph type="dt" sz="half" idx="10"/>
          </p:nvPr>
        </p:nvSpPr>
        <p:spPr/>
        <p:txBody>
          <a:bodyPr/>
          <a:lstStyle/>
          <a:p>
            <a:pPr>
              <a:defRPr/>
            </a:pPr>
            <a:fld id="{CD0CCA1D-6C1A-4A1D-B6D4-7C3D246A812A}" type="datetime5">
              <a:rPr lang="en-GB" altLang="en-US" smtClean="0"/>
              <a:t>3-Sep-23</a:t>
            </a:fld>
            <a:endParaRPr lang="en-GB" altLang="en-US"/>
          </a:p>
        </p:txBody>
      </p:sp>
      <p:sp>
        <p:nvSpPr>
          <p:cNvPr id="5" name="Slide Number Placeholder 4">
            <a:extLst>
              <a:ext uri="{FF2B5EF4-FFF2-40B4-BE49-F238E27FC236}">
                <a16:creationId xmlns:a16="http://schemas.microsoft.com/office/drawing/2014/main" id="{48B298CF-A255-F8A0-A3AE-76F0885AE261}"/>
              </a:ext>
            </a:extLst>
          </p:cNvPr>
          <p:cNvSpPr>
            <a:spLocks noGrp="1"/>
          </p:cNvSpPr>
          <p:nvPr>
            <p:ph type="sldNum" sz="quarter" idx="12"/>
          </p:nvPr>
        </p:nvSpPr>
        <p:spPr/>
        <p:txBody>
          <a:bodyPr/>
          <a:lstStyle/>
          <a:p>
            <a:pPr>
              <a:defRPr/>
            </a:pPr>
            <a:fld id="{2A62098E-C91D-4D23-A801-6DF3E575A469}" type="slidenum">
              <a:rPr lang="en-GB" altLang="en-US" smtClean="0"/>
              <a:pPr>
                <a:defRPr/>
              </a:pPr>
              <a:t>2</a:t>
            </a:fld>
            <a:endParaRPr lang="en-GB" altLang="en-US" dirty="0"/>
          </a:p>
        </p:txBody>
      </p:sp>
      <p:sp>
        <p:nvSpPr>
          <p:cNvPr id="8" name="Footer Placeholder 4">
            <a:extLst>
              <a:ext uri="{FF2B5EF4-FFF2-40B4-BE49-F238E27FC236}">
                <a16:creationId xmlns:a16="http://schemas.microsoft.com/office/drawing/2014/main" id="{4C72CF54-A9A5-B98F-D2B2-958BD3F42E28}"/>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pic>
        <p:nvPicPr>
          <p:cNvPr id="4" name="Picture 3">
            <a:extLst>
              <a:ext uri="{FF2B5EF4-FFF2-40B4-BE49-F238E27FC236}">
                <a16:creationId xmlns:a16="http://schemas.microsoft.com/office/drawing/2014/main" id="{E1AA9479-5494-3E3F-2485-3A1E377A6CFA}"/>
              </a:ext>
            </a:extLst>
          </p:cNvPr>
          <p:cNvPicPr>
            <a:picLocks noChangeAspect="1"/>
          </p:cNvPicPr>
          <p:nvPr/>
        </p:nvPicPr>
        <p:blipFill>
          <a:blip r:embed="rId2"/>
          <a:stretch>
            <a:fillRect/>
          </a:stretch>
        </p:blipFill>
        <p:spPr>
          <a:xfrm>
            <a:off x="1576790" y="555526"/>
            <a:ext cx="3834432" cy="2505339"/>
          </a:xfrm>
          <a:prstGeom prst="rect">
            <a:avLst/>
          </a:prstGeom>
        </p:spPr>
      </p:pic>
    </p:spTree>
    <p:extLst>
      <p:ext uri="{BB962C8B-B14F-4D97-AF65-F5344CB8AC3E}">
        <p14:creationId xmlns:p14="http://schemas.microsoft.com/office/powerpoint/2010/main" val="1994002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9D82-6343-4521-A1FB-C59A1672A7B8}"/>
              </a:ext>
            </a:extLst>
          </p:cNvPr>
          <p:cNvSpPr>
            <a:spLocks noGrp="1"/>
          </p:cNvSpPr>
          <p:nvPr>
            <p:ph type="title"/>
          </p:nvPr>
        </p:nvSpPr>
        <p:spPr>
          <a:xfrm>
            <a:off x="-49696" y="627534"/>
            <a:ext cx="6957392" cy="2304256"/>
          </a:xfrm>
        </p:spPr>
        <p:txBody>
          <a:bodyPr>
            <a:normAutofit/>
          </a:bodyPr>
          <a:lstStyle/>
          <a:p>
            <a:r>
              <a:rPr lang="en-US" sz="2000" b="1" dirty="0">
                <a:latin typeface="Times New Roman" panose="02020603050405020304" pitchFamily="18" charset="0"/>
                <a:cs typeface="Times New Roman" panose="02020603050405020304" pitchFamily="18" charset="0"/>
              </a:rPr>
              <a:t>3</a:t>
            </a:r>
            <a:r>
              <a:rPr lang="en-US" sz="2000" b="1" baseline="30000" dirty="0">
                <a:latin typeface="Times New Roman" panose="02020603050405020304" pitchFamily="18" charset="0"/>
                <a:cs typeface="Times New Roman" panose="02020603050405020304" pitchFamily="18" charset="0"/>
              </a:rPr>
              <a:t>rd</a:t>
            </a:r>
            <a:r>
              <a:rPr lang="en-US" sz="2000" b="1" dirty="0">
                <a:latin typeface="Times New Roman" panose="02020603050405020304" pitchFamily="18" charset="0"/>
                <a:cs typeface="Times New Roman" panose="02020603050405020304" pitchFamily="18" charset="0"/>
              </a:rPr>
              <a:t> prize </a:t>
            </a:r>
            <a:r>
              <a:rPr lang="el-GR" sz="2000" b="1" dirty="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20,000</a:t>
            </a:r>
            <a:r>
              <a:rPr lang="el-GR" sz="2000" b="1" dirty="0">
                <a:latin typeface="Times New Roman" panose="02020603050405020304" pitchFamily="18" charset="0"/>
                <a:cs typeface="Times New Roman" panose="02020603050405020304" pitchFamily="18" charset="0"/>
              </a:rPr>
              <a:t> </a:t>
            </a:r>
            <a:br>
              <a:rPr lang="en-GB" sz="2000" b="1" dirty="0">
                <a:latin typeface="Times New Roman" panose="02020603050405020304" pitchFamily="18" charset="0"/>
                <a:cs typeface="Times New Roman" panose="02020603050405020304" pitchFamily="18" charset="0"/>
              </a:rPr>
            </a:br>
            <a:br>
              <a:rPr lang="en-US" sz="2000" b="1" dirty="0">
                <a:latin typeface="Times New Roman" panose="02020603050405020304" pitchFamily="18" charset="0"/>
                <a:cs typeface="Times New Roman" panose="02020603050405020304" pitchFamily="18" charset="0"/>
              </a:rPr>
            </a:br>
            <a:endParaRPr lang="en-GB" sz="2000" b="1" dirty="0">
              <a:latin typeface="Times New Roman" panose="02020603050405020304" pitchFamily="18" charset="0"/>
              <a:cs typeface="Times New Roman" panose="02020603050405020304" pitchFamily="18" charset="0"/>
            </a:endParaRPr>
          </a:p>
        </p:txBody>
      </p:sp>
      <p:pic>
        <p:nvPicPr>
          <p:cNvPr id="4" name="Picture 3" descr="A logo for a foundation&#10;&#10;Description automatically generated">
            <a:extLst>
              <a:ext uri="{FF2B5EF4-FFF2-40B4-BE49-F238E27FC236}">
                <a16:creationId xmlns:a16="http://schemas.microsoft.com/office/drawing/2014/main" id="{4BD8B4A8-78B5-3541-2424-64DA358ACD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8233" y="0"/>
            <a:ext cx="2059767" cy="1347614"/>
          </a:xfrm>
          <a:prstGeom prst="rect">
            <a:avLst/>
          </a:prstGeom>
        </p:spPr>
      </p:pic>
      <p:pic>
        <p:nvPicPr>
          <p:cNvPr id="8" name="Picture 7" descr="A logo for a foundation&#10;&#10;Description automatically generated">
            <a:extLst>
              <a:ext uri="{FF2B5EF4-FFF2-40B4-BE49-F238E27FC236}">
                <a16:creationId xmlns:a16="http://schemas.microsoft.com/office/drawing/2014/main" id="{11F3D324-B075-FDDA-ADDB-E29C635A02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2059767" cy="1347614"/>
          </a:xfrm>
          <a:prstGeom prst="rect">
            <a:avLst/>
          </a:prstGeom>
        </p:spPr>
      </p:pic>
      <p:sp>
        <p:nvSpPr>
          <p:cNvPr id="3" name="Date Placeholder 2">
            <a:extLst>
              <a:ext uri="{FF2B5EF4-FFF2-40B4-BE49-F238E27FC236}">
                <a16:creationId xmlns:a16="http://schemas.microsoft.com/office/drawing/2014/main" id="{D7AE22A1-161A-1209-96E3-D7C8015CBC6F}"/>
              </a:ext>
            </a:extLst>
          </p:cNvPr>
          <p:cNvSpPr>
            <a:spLocks noGrp="1"/>
          </p:cNvSpPr>
          <p:nvPr>
            <p:ph type="dt" sz="half" idx="10"/>
          </p:nvPr>
        </p:nvSpPr>
        <p:spPr/>
        <p:txBody>
          <a:bodyPr/>
          <a:lstStyle/>
          <a:p>
            <a:pPr>
              <a:defRPr/>
            </a:pPr>
            <a:fld id="{28F61160-FF91-4CE9-8DBA-DC9B83FA0FD5}" type="datetime5">
              <a:rPr lang="en-GB" altLang="en-US" smtClean="0"/>
              <a:t>3-Sep-23</a:t>
            </a:fld>
            <a:endParaRPr lang="en-GB" altLang="en-US"/>
          </a:p>
        </p:txBody>
      </p:sp>
      <p:sp>
        <p:nvSpPr>
          <p:cNvPr id="6" name="Slide Number Placeholder 5">
            <a:extLst>
              <a:ext uri="{FF2B5EF4-FFF2-40B4-BE49-F238E27FC236}">
                <a16:creationId xmlns:a16="http://schemas.microsoft.com/office/drawing/2014/main" id="{F5D8378D-2288-8E16-BD91-EF9AD05B2CAA}"/>
              </a:ext>
            </a:extLst>
          </p:cNvPr>
          <p:cNvSpPr>
            <a:spLocks noGrp="1"/>
          </p:cNvSpPr>
          <p:nvPr>
            <p:ph type="sldNum" sz="quarter" idx="12"/>
          </p:nvPr>
        </p:nvSpPr>
        <p:spPr/>
        <p:txBody>
          <a:bodyPr/>
          <a:lstStyle/>
          <a:p>
            <a:pPr>
              <a:defRPr/>
            </a:pPr>
            <a:fld id="{65276014-388B-4D8B-9A92-CC7BF381E51A}" type="slidenum">
              <a:rPr lang="en-GB" altLang="en-US" smtClean="0"/>
              <a:pPr>
                <a:defRPr/>
              </a:pPr>
              <a:t>20</a:t>
            </a:fld>
            <a:endParaRPr lang="en-GB" altLang="en-US"/>
          </a:p>
        </p:txBody>
      </p:sp>
      <p:sp>
        <p:nvSpPr>
          <p:cNvPr id="9" name="Footer Placeholder 4">
            <a:extLst>
              <a:ext uri="{FF2B5EF4-FFF2-40B4-BE49-F238E27FC236}">
                <a16:creationId xmlns:a16="http://schemas.microsoft.com/office/drawing/2014/main" id="{17002CF4-E0E4-9AFB-5060-4CC9265A1E55}"/>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pic>
        <p:nvPicPr>
          <p:cNvPr id="5" name="Picture 4" descr="A blue and white sign with a map and text&#10;&#10;Description automatically generated">
            <a:extLst>
              <a:ext uri="{FF2B5EF4-FFF2-40B4-BE49-F238E27FC236}">
                <a16:creationId xmlns:a16="http://schemas.microsoft.com/office/drawing/2014/main" id="{C53A7D2E-8610-9797-9DF0-FC76F2365A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4027" y="2067694"/>
            <a:ext cx="1949946" cy="2385130"/>
          </a:xfrm>
          <a:prstGeom prst="rect">
            <a:avLst/>
          </a:prstGeom>
        </p:spPr>
      </p:pic>
    </p:spTree>
    <p:extLst>
      <p:ext uri="{BB962C8B-B14F-4D97-AF65-F5344CB8AC3E}">
        <p14:creationId xmlns:p14="http://schemas.microsoft.com/office/powerpoint/2010/main" val="162290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Οικογενειακή επιχείρηση από το 1960…">
            <a:extLst>
              <a:ext uri="{FF2B5EF4-FFF2-40B4-BE49-F238E27FC236}">
                <a16:creationId xmlns:a16="http://schemas.microsoft.com/office/drawing/2014/main" id="{8AB1BC9E-794D-4A3E-F715-FA8C7411ED86}"/>
              </a:ext>
            </a:extLst>
          </p:cNvPr>
          <p:cNvSpPr txBox="1">
            <a:spLocks noGrp="1"/>
          </p:cNvSpPr>
          <p:nvPr>
            <p:ph type="ctrTitle"/>
          </p:nvPr>
        </p:nvSpPr>
        <p:spPr>
          <a:xfrm>
            <a:off x="-99392" y="3147814"/>
            <a:ext cx="2730698" cy="1546176"/>
          </a:xfrm>
        </p:spPr>
        <p:txBody>
          <a:bodyPr/>
          <a:lstStyle/>
          <a:p>
            <a:pPr defTabSz="301431" eaLnBrk="1" hangingPunct="1"/>
            <a:br>
              <a:rPr lang="en-US" altLang="el-GR" sz="1100" dirty="0">
                <a:latin typeface="Times New Roman" panose="02020603050405020304" pitchFamily="18" charset="0"/>
                <a:cs typeface="Times New Roman" panose="02020603050405020304" pitchFamily="18" charset="0"/>
                <a:sym typeface="Century Gothic" panose="020B0502020202020204" pitchFamily="34" charset="0"/>
              </a:rPr>
            </a:br>
            <a:br>
              <a:rPr lang="en-US" altLang="el-GR" sz="1100" dirty="0">
                <a:latin typeface="Times New Roman" panose="02020603050405020304" pitchFamily="18" charset="0"/>
                <a:cs typeface="Times New Roman" panose="02020603050405020304" pitchFamily="18" charset="0"/>
                <a:sym typeface="Century Gothic" panose="020B0502020202020204" pitchFamily="34" charset="0"/>
              </a:rPr>
            </a:br>
            <a:br>
              <a:rPr lang="en-US" altLang="el-GR" sz="1100" dirty="0">
                <a:latin typeface="Times New Roman" panose="02020603050405020304" pitchFamily="18" charset="0"/>
                <a:cs typeface="Times New Roman" panose="02020603050405020304" pitchFamily="18" charset="0"/>
                <a:sym typeface="Century Gothic" panose="020B0502020202020204" pitchFamily="34" charset="0"/>
              </a:rPr>
            </a:br>
            <a:br>
              <a:rPr lang="en-US" altLang="el-GR" sz="1100" dirty="0">
                <a:latin typeface="Times New Roman" panose="02020603050405020304" pitchFamily="18" charset="0"/>
                <a:cs typeface="Times New Roman" panose="02020603050405020304" pitchFamily="18" charset="0"/>
                <a:sym typeface="Century Gothic" panose="020B0502020202020204" pitchFamily="34" charset="0"/>
              </a:rPr>
            </a:br>
            <a:r>
              <a:rPr lang="en-US" altLang="el-GR" sz="1600" dirty="0">
                <a:latin typeface="Times New Roman" panose="02020603050405020304" pitchFamily="18" charset="0"/>
                <a:cs typeface="Times New Roman" panose="02020603050405020304" pitchFamily="18" charset="0"/>
                <a:sym typeface="Century Gothic" panose="020B0502020202020204" pitchFamily="34" charset="0"/>
              </a:rPr>
              <a:t>Giannis Xoxolis</a:t>
            </a:r>
            <a:br>
              <a:rPr lang="el-GR" altLang="el-GR" sz="1600" dirty="0">
                <a:latin typeface="Times New Roman" panose="02020603050405020304" pitchFamily="18" charset="0"/>
                <a:cs typeface="Times New Roman" panose="02020603050405020304" pitchFamily="18" charset="0"/>
                <a:sym typeface="Century Gothic" panose="020B0502020202020204" pitchFamily="34" charset="0"/>
              </a:rPr>
            </a:br>
            <a:br>
              <a:rPr lang="en-US" altLang="el-GR" sz="110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100" dirty="0">
                <a:latin typeface="Times New Roman" panose="02020603050405020304" pitchFamily="18" charset="0"/>
                <a:cs typeface="Times New Roman" panose="02020603050405020304" pitchFamily="18" charset="0"/>
                <a:sym typeface="Century Gothic" panose="020B0502020202020204" pitchFamily="34" charset="0"/>
              </a:rPr>
              <a:t>Προεγενέστερη οικογενειακή επιχείρηση από το 1960</a:t>
            </a:r>
            <a:br>
              <a:rPr lang="el-GR" altLang="el-GR" sz="110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100" dirty="0">
                <a:latin typeface="Times New Roman" panose="02020603050405020304" pitchFamily="18" charset="0"/>
                <a:cs typeface="Times New Roman" panose="02020603050405020304" pitchFamily="18" charset="0"/>
                <a:sym typeface="Century Gothic" panose="020B0502020202020204" pitchFamily="34" charset="0"/>
              </a:rPr>
              <a:t>Νέα επιχείρηση </a:t>
            </a:r>
            <a:r>
              <a:rPr lang="en-US" altLang="el-GR" sz="1100" dirty="0">
                <a:latin typeface="Times New Roman" panose="02020603050405020304" pitchFamily="18" charset="0"/>
                <a:cs typeface="Times New Roman" panose="02020603050405020304" pitchFamily="18" charset="0"/>
                <a:sym typeface="Century Gothic" panose="020B0502020202020204" pitchFamily="34" charset="0"/>
              </a:rPr>
              <a:t>aithrio.com</a:t>
            </a:r>
            <a:r>
              <a:rPr lang="el-GR" altLang="el-GR" sz="1100" dirty="0">
                <a:latin typeface="Times New Roman" panose="02020603050405020304" pitchFamily="18" charset="0"/>
                <a:cs typeface="Times New Roman" panose="02020603050405020304" pitchFamily="18" charset="0"/>
                <a:sym typeface="Century Gothic" panose="020B0502020202020204" pitchFamily="34" charset="0"/>
              </a:rPr>
              <a:t> το 2017</a:t>
            </a:r>
            <a:br>
              <a:rPr lang="el-GR" altLang="el-GR" sz="1100" dirty="0">
                <a:latin typeface="Times New Roman" panose="02020603050405020304" pitchFamily="18" charset="0"/>
                <a:cs typeface="Times New Roman" panose="02020603050405020304" pitchFamily="18" charset="0"/>
              </a:rPr>
            </a:br>
            <a:br>
              <a:rPr lang="el-GR" altLang="el-GR" sz="1100" dirty="0">
                <a:latin typeface="Times New Roman" panose="02020603050405020304" pitchFamily="18" charset="0"/>
                <a:cs typeface="Times New Roman" panose="02020603050405020304" pitchFamily="18" charset="0"/>
                <a:sym typeface="Century Gothic" panose="020B0502020202020204" pitchFamily="34" charset="0"/>
              </a:rPr>
            </a:br>
            <a:br>
              <a:rPr lang="el-GR" altLang="el-GR" sz="1100" dirty="0">
                <a:latin typeface="Times New Roman" panose="02020603050405020304" pitchFamily="18" charset="0"/>
                <a:cs typeface="Times New Roman" panose="02020603050405020304" pitchFamily="18" charset="0"/>
              </a:rPr>
            </a:br>
            <a:br>
              <a:rPr lang="el-GR" altLang="el-GR" sz="1100" dirty="0">
                <a:latin typeface="Times New Roman" panose="02020603050405020304" pitchFamily="18" charset="0"/>
                <a:cs typeface="Times New Roman" panose="02020603050405020304" pitchFamily="18" charset="0"/>
              </a:rPr>
            </a:br>
            <a:r>
              <a:rPr lang="el-GR" altLang="el-GR" sz="1100" dirty="0">
                <a:latin typeface="Times New Roman" panose="02020603050405020304" pitchFamily="18" charset="0"/>
                <a:cs typeface="Times New Roman" panose="02020603050405020304" pitchFamily="18" charset="0"/>
                <a:sym typeface="Century Gothic" panose="020B0502020202020204" pitchFamily="34" charset="0"/>
              </a:rPr>
              <a:t>2017 - Αναζήτηση στρατηγικής για νέα επιχείρηση</a:t>
            </a:r>
            <a:br>
              <a:rPr lang="el-GR" altLang="el-GR" sz="1100" dirty="0">
                <a:latin typeface="Times New Roman" panose="02020603050405020304" pitchFamily="18" charset="0"/>
                <a:cs typeface="Times New Roman" panose="02020603050405020304" pitchFamily="18" charset="0"/>
              </a:rPr>
            </a:br>
            <a:br>
              <a:rPr lang="el-GR" altLang="el-GR" sz="110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100" dirty="0">
                <a:latin typeface="Times New Roman" panose="02020603050405020304" pitchFamily="18" charset="0"/>
                <a:cs typeface="Times New Roman" panose="02020603050405020304" pitchFamily="18" charset="0"/>
                <a:sym typeface="Century Gothic" panose="020B0502020202020204" pitchFamily="34" charset="0"/>
              </a:rPr>
              <a:t>Κενό στην αγορά</a:t>
            </a:r>
            <a:br>
              <a:rPr lang="el-GR" altLang="el-GR" sz="1100" dirty="0">
                <a:latin typeface="Times New Roman" panose="02020603050405020304" pitchFamily="18" charset="0"/>
                <a:cs typeface="Times New Roman" panose="02020603050405020304" pitchFamily="18" charset="0"/>
              </a:rPr>
            </a:br>
            <a:br>
              <a:rPr lang="el-GR" altLang="el-GR" sz="110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100" dirty="0">
                <a:latin typeface="Times New Roman" panose="02020603050405020304" pitchFamily="18" charset="0"/>
                <a:cs typeface="Times New Roman" panose="02020603050405020304" pitchFamily="18" charset="0"/>
                <a:sym typeface="Century Gothic" panose="020B0502020202020204" pitchFamily="34" charset="0"/>
              </a:rPr>
              <a:t>Κανάλι Ηλεκτρονικό εμπόριο</a:t>
            </a:r>
            <a:br>
              <a:rPr lang="el-GR" altLang="el-GR" sz="1100" dirty="0">
                <a:latin typeface="Times New Roman" panose="02020603050405020304" pitchFamily="18" charset="0"/>
                <a:cs typeface="Times New Roman" panose="02020603050405020304" pitchFamily="18" charset="0"/>
              </a:rPr>
            </a:br>
            <a:br>
              <a:rPr lang="el-GR" altLang="el-GR" sz="1100" dirty="0">
                <a:latin typeface="Times New Roman" panose="02020603050405020304" pitchFamily="18" charset="0"/>
                <a:cs typeface="Times New Roman" panose="02020603050405020304" pitchFamily="18" charset="0"/>
              </a:rPr>
            </a:br>
            <a:r>
              <a:rPr lang="el-GR" altLang="el-GR" sz="1100" dirty="0">
                <a:latin typeface="Times New Roman" panose="02020603050405020304" pitchFamily="18" charset="0"/>
                <a:cs typeface="Times New Roman" panose="02020603050405020304" pitchFamily="18" charset="0"/>
                <a:sym typeface="Century Gothic" panose="020B0502020202020204" pitchFamily="34" charset="0"/>
              </a:rPr>
              <a:t>Niche αγορά μικρός ανταγωνισμός ελάχιστο κεφάλαιο</a:t>
            </a:r>
            <a:br>
              <a:rPr lang="el-GR" altLang="el-GR" sz="1100" dirty="0">
                <a:latin typeface="Times New Roman" panose="02020603050405020304" pitchFamily="18" charset="0"/>
                <a:cs typeface="Times New Roman" panose="02020603050405020304" pitchFamily="18" charset="0"/>
              </a:rPr>
            </a:br>
            <a:br>
              <a:rPr lang="el-GR" altLang="el-GR" sz="110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100" dirty="0">
                <a:latin typeface="Times New Roman" panose="02020603050405020304" pitchFamily="18" charset="0"/>
                <a:cs typeface="Times New Roman" panose="02020603050405020304" pitchFamily="18" charset="0"/>
                <a:sym typeface="Century Gothic" panose="020B0502020202020204" pitchFamily="34" charset="0"/>
              </a:rPr>
              <a:t>Facebook για έρευνα αγοράς</a:t>
            </a:r>
            <a:br>
              <a:rPr lang="el-GR" altLang="el-GR" sz="1100" dirty="0">
                <a:latin typeface="Times New Roman" panose="02020603050405020304" pitchFamily="18" charset="0"/>
                <a:cs typeface="Times New Roman" panose="02020603050405020304" pitchFamily="18" charset="0"/>
              </a:rPr>
            </a:br>
            <a:r>
              <a:rPr lang="el-GR" altLang="el-GR" sz="1100" dirty="0">
                <a:latin typeface="Times New Roman" panose="02020603050405020304" pitchFamily="18" charset="0"/>
                <a:cs typeface="Times New Roman" panose="02020603050405020304" pitchFamily="18" charset="0"/>
                <a:sym typeface="Century Gothic" panose="020B0502020202020204" pitchFamily="34" charset="0"/>
              </a:rPr>
              <a:t> </a:t>
            </a:r>
          </a:p>
        </p:txBody>
      </p:sp>
      <p:pic>
        <p:nvPicPr>
          <p:cNvPr id="6147" name="Logo (1).pdf" descr="Logo (1).pdf">
            <a:extLst>
              <a:ext uri="{FF2B5EF4-FFF2-40B4-BE49-F238E27FC236}">
                <a16:creationId xmlns:a16="http://schemas.microsoft.com/office/drawing/2014/main" id="{A93280E9-0F5E-E2D4-6BE6-0170D2109B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5240" y="-445917"/>
            <a:ext cx="3007519" cy="212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54" name="1612771627625.jpeg" descr="1612771627625.jpeg">
            <a:extLst>
              <a:ext uri="{FF2B5EF4-FFF2-40B4-BE49-F238E27FC236}">
                <a16:creationId xmlns:a16="http://schemas.microsoft.com/office/drawing/2014/main" id="{9A309457-917B-1421-3DD3-CA6D93FD5269}"/>
              </a:ext>
            </a:extLst>
          </p:cNvPr>
          <p:cNvPicPr>
            <a:picLocks noChangeAspect="1"/>
          </p:cNvPicPr>
          <p:nvPr/>
        </p:nvPicPr>
        <p:blipFill>
          <a:blip r:embed="rId3"/>
          <a:stretch>
            <a:fillRect/>
          </a:stretch>
        </p:blipFill>
        <p:spPr>
          <a:xfrm>
            <a:off x="2924944" y="1203598"/>
            <a:ext cx="2592288" cy="2592288"/>
          </a:xfrm>
          <a:prstGeom prst="rect">
            <a:avLst/>
          </a:prstGeom>
          <a:ln w="50800">
            <a:solidFill>
              <a:srgbClr val="000000"/>
            </a:solidFill>
            <a:miter lim="400000"/>
          </a:ln>
          <a:effectLst>
            <a:reflection stA="50000" endPos="40000" dir="5400000" sy="-100000" algn="bl" rotWithShape="0"/>
          </a:effec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149008828_4344429415571843_4528444523305597477_n.jpg" descr="149008828_4344429415571843_4528444523305597477_n.jpg">
            <a:extLst>
              <a:ext uri="{FF2B5EF4-FFF2-40B4-BE49-F238E27FC236}">
                <a16:creationId xmlns:a16="http://schemas.microsoft.com/office/drawing/2014/main" id="{B1C3ED4D-2268-854C-06A4-254321225A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6387" y="805803"/>
            <a:ext cx="1797992" cy="1798439"/>
          </a:xfrm>
          <a:prstGeom prst="rect">
            <a:avLst/>
          </a:prstGeom>
          <a:noFill/>
          <a:ln w="50800">
            <a:solidFill>
              <a:srgbClr val="000000"/>
            </a:solidFill>
            <a:miter lim="400000"/>
            <a:headEnd/>
            <a:tailEnd/>
          </a:ln>
          <a:extLst>
            <a:ext uri="{909E8E84-426E-40DD-AFC4-6F175D3DCCD1}">
              <a14:hiddenFill xmlns:a14="http://schemas.microsoft.com/office/drawing/2010/main">
                <a:solidFill>
                  <a:srgbClr val="FFFFFF"/>
                </a:solidFill>
              </a14:hiddenFill>
            </a:ext>
          </a:extLst>
        </p:spPr>
      </p:pic>
      <p:pic>
        <p:nvPicPr>
          <p:cNvPr id="157" name="74211402_3029039077110890_7330232473768427520_n.jpg" descr="74211402_3029039077110890_7330232473768427520_n.jpg">
            <a:extLst>
              <a:ext uri="{FF2B5EF4-FFF2-40B4-BE49-F238E27FC236}">
                <a16:creationId xmlns:a16="http://schemas.microsoft.com/office/drawing/2014/main" id="{584C19E0-1C3A-16A1-8542-7380E9DCB5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5973" y="815402"/>
            <a:ext cx="1779240" cy="1779240"/>
          </a:xfrm>
          <a:prstGeom prst="rect">
            <a:avLst/>
          </a:prstGeom>
          <a:noFill/>
          <a:ln w="50800">
            <a:solidFill>
              <a:srgbClr val="000000"/>
            </a:solidFill>
            <a:miter lim="400000"/>
            <a:headEnd/>
            <a:tailEnd/>
          </a:ln>
          <a:extLst>
            <a:ext uri="{909E8E84-426E-40DD-AFC4-6F175D3DCCD1}">
              <a14:hiddenFill xmlns:a14="http://schemas.microsoft.com/office/drawing/2010/main">
                <a:solidFill>
                  <a:srgbClr val="FFFFFF"/>
                </a:solidFill>
              </a14:hiddenFill>
            </a:ext>
          </a:extLst>
        </p:spPr>
      </p:pic>
      <p:sp>
        <p:nvSpPr>
          <p:cNvPr id="158" name="2018 - Αithrio.com - Καλύμματα Επίπλων…">
            <a:extLst>
              <a:ext uri="{FF2B5EF4-FFF2-40B4-BE49-F238E27FC236}">
                <a16:creationId xmlns:a16="http://schemas.microsoft.com/office/drawing/2014/main" id="{0917F400-DA63-133B-C36A-9D56AFC621E1}"/>
              </a:ext>
            </a:extLst>
          </p:cNvPr>
          <p:cNvSpPr txBox="1">
            <a:spLocks noGrp="1"/>
          </p:cNvSpPr>
          <p:nvPr>
            <p:ph type="ctrTitle"/>
          </p:nvPr>
        </p:nvSpPr>
        <p:spPr>
          <a:xfrm>
            <a:off x="0" y="2135989"/>
            <a:ext cx="2326269" cy="2649992"/>
          </a:xfrm>
        </p:spPr>
        <p:txBody>
          <a:bodyPr>
            <a:noAutofit/>
          </a:bodyPr>
          <a:lstStyle/>
          <a:p>
            <a:pPr defTabSz="301431" eaLnBrk="1" hangingPunct="1"/>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2018 - </a:t>
            </a:r>
            <a:r>
              <a:rPr lang="el-GR" altLang="el-GR" sz="1050" u="sng" dirty="0">
                <a:latin typeface="Times New Roman" panose="02020603050405020304" pitchFamily="18" charset="0"/>
                <a:cs typeface="Times New Roman" panose="02020603050405020304" pitchFamily="18" charset="0"/>
                <a:sym typeface="Century Gothic" panose="020B0502020202020204" pitchFamily="34" charset="0"/>
              </a:rPr>
              <a:t>Αithrio.com</a:t>
            </a: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 - Καλύμματα Επίπλων</a:t>
            </a:r>
            <a:br>
              <a:rPr lang="el-GR" altLang="el-GR" sz="1050" dirty="0">
                <a:latin typeface="Times New Roman" panose="02020603050405020304" pitchFamily="18" charset="0"/>
                <a:cs typeface="Times New Roman" panose="02020603050405020304" pitchFamily="18" charset="0"/>
              </a:rPr>
            </a:br>
            <a:b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Τα Έτοιμα Καλύμματα είναι ο </a:t>
            </a:r>
            <a:r>
              <a:rPr lang="el-GR" altLang="el-GR" sz="1050" dirty="0">
                <a:solidFill>
                  <a:srgbClr val="FB6601"/>
                </a:solidFill>
                <a:latin typeface="Times New Roman" panose="02020603050405020304" pitchFamily="18" charset="0"/>
                <a:cs typeface="Times New Roman" panose="02020603050405020304" pitchFamily="18" charset="0"/>
                <a:sym typeface="Century Gothic" panose="020B0502020202020204" pitchFamily="34" charset="0"/>
              </a:rPr>
              <a:t>εύκολος</a:t>
            </a: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  τρόπος για την προστασία και ανανέωση επίπλων με χαμηλό κόστος.</a:t>
            </a:r>
            <a:br>
              <a:rPr lang="en-US" altLang="el-GR" sz="1050" dirty="0">
                <a:latin typeface="Times New Roman" panose="02020603050405020304" pitchFamily="18" charset="0"/>
                <a:cs typeface="Times New Roman" panose="02020603050405020304" pitchFamily="18" charset="0"/>
                <a:sym typeface="Century Gothic" panose="020B0502020202020204" pitchFamily="34" charset="0"/>
              </a:rPr>
            </a:br>
            <a:br>
              <a:rPr lang="el-GR" altLang="el-GR" sz="1050" dirty="0">
                <a:latin typeface="Times New Roman" panose="02020603050405020304" pitchFamily="18" charset="0"/>
                <a:cs typeface="Times New Roman" panose="02020603050405020304" pitchFamily="18" charset="0"/>
              </a:rPr>
            </a:b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Ανταγωνιστικό Πλεονέκτημα</a:t>
            </a:r>
            <a:br>
              <a:rPr lang="el-GR" altLang="el-GR" sz="1050" dirty="0">
                <a:latin typeface="Times New Roman" panose="02020603050405020304" pitchFamily="18" charset="0"/>
                <a:cs typeface="Times New Roman" panose="02020603050405020304" pitchFamily="18" charset="0"/>
              </a:rPr>
            </a:br>
            <a:b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Ισπανία - </a:t>
            </a:r>
            <a:r>
              <a:rPr lang="el-GR" altLang="el-GR" sz="1050" dirty="0" err="1">
                <a:latin typeface="Times New Roman" panose="02020603050405020304" pitchFamily="18" charset="0"/>
                <a:cs typeface="Times New Roman" panose="02020603050405020304" pitchFamily="18" charset="0"/>
                <a:sym typeface="Century Gothic" panose="020B0502020202020204" pitchFamily="34" charset="0"/>
              </a:rPr>
              <a:t>Shopify</a:t>
            </a:r>
            <a:br>
              <a:rPr lang="el-GR" altLang="el-GR" sz="1050" dirty="0">
                <a:latin typeface="Times New Roman" panose="02020603050405020304" pitchFamily="18" charset="0"/>
                <a:cs typeface="Times New Roman" panose="02020603050405020304" pitchFamily="18" charset="0"/>
              </a:rPr>
            </a:br>
            <a:b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Εβδομαδιαία Αγορά - Μικρό Κεφάλαιο</a:t>
            </a:r>
            <a:br>
              <a:rPr lang="el-GR" altLang="el-GR" sz="1050" dirty="0">
                <a:latin typeface="Times New Roman" panose="02020603050405020304" pitchFamily="18" charset="0"/>
                <a:cs typeface="Times New Roman" panose="02020603050405020304" pitchFamily="18" charset="0"/>
              </a:rPr>
            </a:br>
            <a:b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Ποικιλία σε σχέδια και χρώματα</a:t>
            </a:r>
            <a:br>
              <a:rPr lang="el-GR" altLang="el-GR" sz="1050" dirty="0">
                <a:latin typeface="Times New Roman" panose="02020603050405020304" pitchFamily="18" charset="0"/>
                <a:cs typeface="Times New Roman" panose="02020603050405020304" pitchFamily="18" charset="0"/>
              </a:rPr>
            </a:br>
            <a:b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Ανταγωνιστικές Τιμές - Ανταγωνιστικά </a:t>
            </a:r>
            <a:r>
              <a:rPr lang="el-GR" altLang="el-GR" sz="1050" dirty="0" err="1">
                <a:latin typeface="Times New Roman" panose="02020603050405020304" pitchFamily="18" charset="0"/>
                <a:cs typeface="Times New Roman" panose="02020603050405020304" pitchFamily="18" charset="0"/>
                <a:sym typeface="Century Gothic" panose="020B0502020202020204" pitchFamily="34" charset="0"/>
              </a:rPr>
              <a:t>Margins</a:t>
            </a:r>
            <a:br>
              <a:rPr lang="el-GR" altLang="el-GR" sz="1050" dirty="0">
                <a:latin typeface="Times New Roman" panose="02020603050405020304" pitchFamily="18" charset="0"/>
                <a:cs typeface="Times New Roman" panose="02020603050405020304" pitchFamily="18" charset="0"/>
              </a:rPr>
            </a:br>
            <a:br>
              <a:rPr lang="el-GR" altLang="el-GR" sz="1050" dirty="0">
                <a:latin typeface="Times New Roman" panose="02020603050405020304" pitchFamily="18" charset="0"/>
                <a:cs typeface="Times New Roman" panose="02020603050405020304" pitchFamily="18" charset="0"/>
              </a:rPr>
            </a:b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Εξειδίκευση σαν Υπηρεσία </a:t>
            </a:r>
            <a:br>
              <a:rPr lang="el-GR" altLang="el-GR" sz="1050" dirty="0">
                <a:latin typeface="Times New Roman" panose="02020603050405020304" pitchFamily="18" charset="0"/>
                <a:cs typeface="Times New Roman" panose="02020603050405020304" pitchFamily="18" charset="0"/>
              </a:rPr>
            </a:br>
            <a:b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3D Απεικονίσεις </a:t>
            </a:r>
            <a:b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br>
            <a:b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050" dirty="0" err="1">
                <a:latin typeface="Times New Roman" panose="02020603050405020304" pitchFamily="18" charset="0"/>
                <a:cs typeface="Times New Roman" panose="02020603050405020304" pitchFamily="18" charset="0"/>
                <a:sym typeface="Century Gothic" panose="020B0502020202020204" pitchFamily="34" charset="0"/>
              </a:rPr>
              <a:t>Product</a:t>
            </a: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 </a:t>
            </a:r>
            <a:r>
              <a:rPr lang="el-GR" altLang="el-GR" sz="1050" dirty="0" err="1">
                <a:latin typeface="Times New Roman" panose="02020603050405020304" pitchFamily="18" charset="0"/>
                <a:cs typeface="Times New Roman" panose="02020603050405020304" pitchFamily="18" charset="0"/>
                <a:sym typeface="Century Gothic" panose="020B0502020202020204" pitchFamily="34" charset="0"/>
              </a:rPr>
              <a:t>Mix</a:t>
            </a: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 </a:t>
            </a:r>
            <a:br>
              <a:rPr lang="el-GR" altLang="el-GR" sz="1050" dirty="0">
                <a:latin typeface="Times New Roman" panose="02020603050405020304" pitchFamily="18" charset="0"/>
                <a:cs typeface="Times New Roman" panose="02020603050405020304" pitchFamily="18" charset="0"/>
              </a:rPr>
            </a:br>
            <a:b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Διερεύνηση του </a:t>
            </a:r>
            <a:r>
              <a:rPr lang="el-GR" altLang="el-GR" sz="1050" dirty="0" err="1">
                <a:latin typeface="Times New Roman" panose="02020603050405020304" pitchFamily="18" charset="0"/>
                <a:cs typeface="Times New Roman" panose="02020603050405020304" pitchFamily="18" charset="0"/>
                <a:sym typeface="Century Gothic" panose="020B0502020202020204" pitchFamily="34" charset="0"/>
              </a:rPr>
              <a:t>προϊοντικού</a:t>
            </a: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 μείγματος</a:t>
            </a:r>
            <a:br>
              <a:rPr lang="el-GR" altLang="el-GR" sz="1050" dirty="0">
                <a:latin typeface="Times New Roman" panose="02020603050405020304" pitchFamily="18" charset="0"/>
                <a:cs typeface="Times New Roman" panose="02020603050405020304" pitchFamily="18" charset="0"/>
              </a:rPr>
            </a:br>
            <a:endParaRPr lang="el-GR" altLang="el-GR" sz="1050" dirty="0">
              <a:latin typeface="Times New Roman" panose="02020603050405020304" pitchFamily="18" charset="0"/>
              <a:cs typeface="Times New Roman" panose="02020603050405020304" pitchFamily="18" charset="0"/>
              <a:sym typeface="Century Gothic" panose="020B0502020202020204" pitchFamily="34" charset="0"/>
            </a:endParaRPr>
          </a:p>
        </p:txBody>
      </p:sp>
      <p:pic>
        <p:nvPicPr>
          <p:cNvPr id="159" name="Uom33FmtnwLzTLNNRH9kyoOMd-5veDYexhyKPbOvJ3Z1J4vraELfiOtiXxM36wejU7YdQ-Wol7FVvMhw8u4eBlWuWAtVvmqPA3sxDjZbwHeMTRcLSTEL_bUt2NWqvAxPr0wf13w75eO7jh-BjtBCqw.jpg" descr="Uom33FmtnwLzTLNNRH9kyoOMd-5veDYexhyKPbOvJ3Z1J4vraELfiOtiXxM36wejU7YdQ-Wol7FVvMhw8u4eBlWuWAtVvmqPA3sxDjZbwHeMTRcLSTEL_bUt2NWqvAxPr0wf13w75eO7jh-BjtBCqw.jpg">
            <a:extLst>
              <a:ext uri="{FF2B5EF4-FFF2-40B4-BE49-F238E27FC236}">
                <a16:creationId xmlns:a16="http://schemas.microsoft.com/office/drawing/2014/main" id="{60465510-C4B8-BD0D-1FE5-084CA75E31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4220" y="2758988"/>
            <a:ext cx="1962745" cy="952351"/>
          </a:xfrm>
          <a:prstGeom prst="rect">
            <a:avLst/>
          </a:prstGeom>
          <a:noFill/>
          <a:ln w="50800">
            <a:solidFill>
              <a:srgbClr val="000000"/>
            </a:solidFill>
            <a:miter lim="400000"/>
            <a:headEnd/>
            <a:tailEnd/>
          </a:ln>
          <a:extLst>
            <a:ext uri="{909E8E84-426E-40DD-AFC4-6F175D3DCCD1}">
              <a14:hiddenFill xmlns:a14="http://schemas.microsoft.com/office/drawing/2010/main">
                <a:solidFill>
                  <a:srgbClr val="FFFFFF"/>
                </a:solidFill>
              </a14:hiddenFill>
            </a:ext>
          </a:extLst>
        </p:spPr>
      </p:pic>
      <p:pic>
        <p:nvPicPr>
          <p:cNvPr id="160" name="alaska0016_5_1.jpeg" descr="alaska0016_5_1.jpeg">
            <a:extLst>
              <a:ext uri="{FF2B5EF4-FFF2-40B4-BE49-F238E27FC236}">
                <a16:creationId xmlns:a16="http://schemas.microsoft.com/office/drawing/2014/main" id="{FA0436E4-8FD9-21AE-2837-FEE2810E3E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6461" y="2931962"/>
            <a:ext cx="1150590" cy="86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1" name="alaska0015_5_1.jpeg" descr="alaska0015_5_1.jpeg">
            <a:extLst>
              <a:ext uri="{FF2B5EF4-FFF2-40B4-BE49-F238E27FC236}">
                <a16:creationId xmlns:a16="http://schemas.microsoft.com/office/drawing/2014/main" id="{53726D1D-3251-C1D6-87C7-278DD008D1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5424" y="2931962"/>
            <a:ext cx="1151037" cy="86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2" name="08_3_21_1.jpeg" descr="08_3_21_1.jpeg">
            <a:extLst>
              <a:ext uri="{FF2B5EF4-FFF2-40B4-BE49-F238E27FC236}">
                <a16:creationId xmlns:a16="http://schemas.microsoft.com/office/drawing/2014/main" id="{19A86C57-3BDF-2517-62D8-880EA1D641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22520" r="22520"/>
          <a:stretch>
            <a:fillRect/>
          </a:stretch>
        </p:blipFill>
        <p:spPr bwMode="auto">
          <a:xfrm rot="5400000">
            <a:off x="3123848" y="3589187"/>
            <a:ext cx="902791"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177" name="Logo (1).pdf" descr="Logo (1).pdf">
            <a:extLst>
              <a:ext uri="{FF2B5EF4-FFF2-40B4-BE49-F238E27FC236}">
                <a16:creationId xmlns:a16="http://schemas.microsoft.com/office/drawing/2014/main" id="{768C8FC2-DD4A-CBBA-0892-76483B4CA4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25240" y="-634015"/>
            <a:ext cx="3007519" cy="212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iterate>
                                    <p:tmAbs val="0"/>
                                  </p:iterate>
                                  <p:childTnLst>
                                    <p:set>
                                      <p:cBhvr>
                                        <p:cTn id="6" fill="hold"/>
                                        <p:tgtEl>
                                          <p:spTgt spid="156"/>
                                        </p:tgtEl>
                                        <p:attrNameLst>
                                          <p:attrName>style.visibility</p:attrName>
                                        </p:attrNameLst>
                                      </p:cBhvr>
                                      <p:to>
                                        <p:strVal val="visible"/>
                                      </p:to>
                                    </p:set>
                                    <p:animEffect transition="in" filter="wipe(left)">
                                      <p:cBhvr>
                                        <p:cTn id="7" dur="600"/>
                                        <p:tgtEl>
                                          <p:spTgt spid="1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iterate>
                                    <p:tmAbs val="0"/>
                                  </p:iterate>
                                  <p:childTnLst>
                                    <p:set>
                                      <p:cBhvr>
                                        <p:cTn id="11" fill="hold"/>
                                        <p:tgtEl>
                                          <p:spTgt spid="157"/>
                                        </p:tgtEl>
                                        <p:attrNameLst>
                                          <p:attrName>style.visibility</p:attrName>
                                        </p:attrNameLst>
                                      </p:cBhvr>
                                      <p:to>
                                        <p:strVal val="visible"/>
                                      </p:to>
                                    </p:set>
                                    <p:animEffect transition="in" filter="wipe(left)">
                                      <p:cBhvr>
                                        <p:cTn id="12" dur="500"/>
                                        <p:tgtEl>
                                          <p:spTgt spid="1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iterate>
                                    <p:tmAbs val="0"/>
                                  </p:iterate>
                                  <p:childTnLst>
                                    <p:set>
                                      <p:cBhvr>
                                        <p:cTn id="16" fill="hold"/>
                                        <p:tgtEl>
                                          <p:spTgt spid="159"/>
                                        </p:tgtEl>
                                        <p:attrNameLst>
                                          <p:attrName>style.visibility</p:attrName>
                                        </p:attrNameLst>
                                      </p:cBhvr>
                                      <p:to>
                                        <p:strVal val="visible"/>
                                      </p:to>
                                    </p:set>
                                    <p:animEffect transition="in" filter="wipe(left)">
                                      <p:cBhvr>
                                        <p:cTn id="17" dur="500"/>
                                        <p:tgtEl>
                                          <p:spTgt spid="1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iterate>
                                    <p:tmAbs val="0"/>
                                  </p:iterate>
                                  <p:childTnLst>
                                    <p:set>
                                      <p:cBhvr>
                                        <p:cTn id="21" fill="hold"/>
                                        <p:tgtEl>
                                          <p:spTgt spid="162"/>
                                        </p:tgtEl>
                                        <p:attrNameLst>
                                          <p:attrName>style.visibility</p:attrName>
                                        </p:attrNameLst>
                                      </p:cBhvr>
                                      <p:to>
                                        <p:strVal val="visible"/>
                                      </p:to>
                                    </p:set>
                                    <p:animEffect transition="in" filter="wipe(left)">
                                      <p:cBhvr>
                                        <p:cTn id="22" dur="500"/>
                                        <p:tgtEl>
                                          <p:spTgt spid="1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iterate>
                                    <p:tmAbs val="0"/>
                                  </p:iterate>
                                  <p:childTnLst>
                                    <p:set>
                                      <p:cBhvr>
                                        <p:cTn id="26" fill="hold"/>
                                        <p:tgtEl>
                                          <p:spTgt spid="160"/>
                                        </p:tgtEl>
                                        <p:attrNameLst>
                                          <p:attrName>style.visibility</p:attrName>
                                        </p:attrNameLst>
                                      </p:cBhvr>
                                      <p:to>
                                        <p:strVal val="visible"/>
                                      </p:to>
                                    </p:set>
                                    <p:animEffect transition="in" filter="wipe(left)">
                                      <p:cBhvr>
                                        <p:cTn id="27" dur="500"/>
                                        <p:tgtEl>
                                          <p:spTgt spid="1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iterate>
                                    <p:tmAbs val="0"/>
                                  </p:iterate>
                                  <p:childTnLst>
                                    <p:set>
                                      <p:cBhvr>
                                        <p:cTn id="31" fill="hold"/>
                                        <p:tgtEl>
                                          <p:spTgt spid="161"/>
                                        </p:tgtEl>
                                        <p:attrNameLst>
                                          <p:attrName>style.visibility</p:attrName>
                                        </p:attrNameLst>
                                      </p:cBhvr>
                                      <p:to>
                                        <p:strVal val="visible"/>
                                      </p:to>
                                    </p:set>
                                    <p:animEffect transition="in" filter="wipe(left)">
                                      <p:cBhvr>
                                        <p:cTn id="32"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advAuto="0"/>
      <p:bldP spid="157" grpId="0" animBg="1" advAuto="0"/>
      <p:bldP spid="159" grpId="0" animBg="1" advAuto="0"/>
      <p:bldP spid="160" grpId="0" animBg="1" advAuto="0"/>
      <p:bldP spid="161" grpId="0" animBg="1" advAuto="0"/>
      <p:bldP spid="162"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2019 - 2020…">
            <a:extLst>
              <a:ext uri="{FF2B5EF4-FFF2-40B4-BE49-F238E27FC236}">
                <a16:creationId xmlns:a16="http://schemas.microsoft.com/office/drawing/2014/main" id="{72A8A8EB-4C03-96F5-5888-A1554F4AC130}"/>
              </a:ext>
            </a:extLst>
          </p:cNvPr>
          <p:cNvSpPr txBox="1">
            <a:spLocks noGrp="1"/>
          </p:cNvSpPr>
          <p:nvPr>
            <p:ph type="ctrTitle"/>
          </p:nvPr>
        </p:nvSpPr>
        <p:spPr>
          <a:xfrm>
            <a:off x="2317026" y="1779662"/>
            <a:ext cx="2402532" cy="981819"/>
          </a:xfrm>
        </p:spPr>
        <p:txBody>
          <a:bodyPr/>
          <a:lstStyle/>
          <a:p>
            <a:pPr defTabSz="288034" eaLnBrk="1" hangingPunct="1"/>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2019 - 2020 </a:t>
            </a:r>
            <a:br>
              <a:rPr lang="el-GR" altLang="el-GR" sz="1050" dirty="0">
                <a:latin typeface="Times New Roman" panose="02020603050405020304" pitchFamily="18" charset="0"/>
                <a:cs typeface="Times New Roman" panose="02020603050405020304" pitchFamily="18" charset="0"/>
              </a:rPr>
            </a:br>
            <a:b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Ανακαίνιση Καταστήματος</a:t>
            </a:r>
            <a:br>
              <a:rPr lang="el-GR" altLang="el-GR" sz="1050" dirty="0">
                <a:latin typeface="Times New Roman" panose="02020603050405020304" pitchFamily="18" charset="0"/>
                <a:cs typeface="Times New Roman" panose="02020603050405020304" pitchFamily="18" charset="0"/>
              </a:rPr>
            </a:br>
            <a:b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Η μεγαλύτερη εβδομαδιαία αποστολή Καλυμμάτων 10-12-2020 - 700 παραγγελίες - 50.000€</a:t>
            </a:r>
            <a:br>
              <a:rPr lang="el-GR" altLang="el-GR" sz="1050" dirty="0">
                <a:latin typeface="Times New Roman" panose="02020603050405020304" pitchFamily="18" charset="0"/>
                <a:cs typeface="Times New Roman" panose="02020603050405020304" pitchFamily="18" charset="0"/>
              </a:rPr>
            </a:br>
            <a:b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050" dirty="0">
                <a:latin typeface="Times New Roman" panose="02020603050405020304" pitchFamily="18" charset="0"/>
                <a:cs typeface="Times New Roman" panose="02020603050405020304" pitchFamily="18" charset="0"/>
                <a:sym typeface="Century Gothic" panose="020B0502020202020204" pitchFamily="34" charset="0"/>
              </a:rPr>
              <a:t>Συνέντευξη Ναυτεμπορική για την διάκριση μας στα Stelios Awards</a:t>
            </a:r>
            <a:br>
              <a:rPr lang="el-GR" altLang="el-GR" sz="563" dirty="0">
                <a:latin typeface="Century Gothic" panose="020B0502020202020204" pitchFamily="34" charset="0"/>
              </a:rPr>
            </a:br>
            <a:br>
              <a:rPr lang="el-GR" altLang="el-GR" sz="591" dirty="0">
                <a:latin typeface="Century Gothic" panose="020B0502020202020204" pitchFamily="34" charset="0"/>
              </a:rPr>
            </a:br>
            <a:br>
              <a:rPr lang="el-GR" altLang="el-GR" sz="591" dirty="0">
                <a:latin typeface="Century Gothic" panose="020B0502020202020204" pitchFamily="34" charset="0"/>
              </a:rPr>
            </a:br>
            <a:endParaRPr lang="el-GR" altLang="el-GR" sz="591" dirty="0">
              <a:latin typeface="Century Gothic" panose="020B0502020202020204" pitchFamily="34" charset="0"/>
              <a:sym typeface="Century Gothic" panose="020B0502020202020204" pitchFamily="34" charset="0"/>
            </a:endParaRPr>
          </a:p>
        </p:txBody>
      </p:sp>
      <p:pic>
        <p:nvPicPr>
          <p:cNvPr id="8195" name="Logo (1).pdf" descr="Logo (1).pdf">
            <a:extLst>
              <a:ext uri="{FF2B5EF4-FFF2-40B4-BE49-F238E27FC236}">
                <a16:creationId xmlns:a16="http://schemas.microsoft.com/office/drawing/2014/main" id="{9E736BBD-5E3E-B197-BBC9-209380E0BE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4532" y="-530870"/>
            <a:ext cx="3007519" cy="212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7" name="IMG_6430 2.JPG" descr="IMG_6430 2.JPG">
            <a:extLst>
              <a:ext uri="{FF2B5EF4-FFF2-40B4-BE49-F238E27FC236}">
                <a16:creationId xmlns:a16="http://schemas.microsoft.com/office/drawing/2014/main" id="{DD56ECFB-493C-CF27-F9B2-1C01C110D0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168" y="2840979"/>
            <a:ext cx="2175272" cy="1631901"/>
          </a:xfrm>
          <a:prstGeom prst="rect">
            <a:avLst/>
          </a:prstGeom>
          <a:noFill/>
          <a:ln w="50800">
            <a:solidFill>
              <a:srgbClr val="000000"/>
            </a:solidFill>
            <a:miter lim="400000"/>
            <a:headEnd/>
            <a:tailEnd/>
          </a:ln>
          <a:extLst>
            <a:ext uri="{909E8E84-426E-40DD-AFC4-6F175D3DCCD1}">
              <a14:hiddenFill xmlns:a14="http://schemas.microsoft.com/office/drawing/2010/main">
                <a:solidFill>
                  <a:srgbClr val="FFFFFF"/>
                </a:solidFill>
              </a14:hiddenFill>
            </a:ext>
          </a:extLst>
        </p:spPr>
      </p:pic>
      <p:pic>
        <p:nvPicPr>
          <p:cNvPr id="168" name="IMG_6423 2.jpeg" descr="IMG_6423 2.jpeg">
            <a:extLst>
              <a:ext uri="{FF2B5EF4-FFF2-40B4-BE49-F238E27FC236}">
                <a16:creationId xmlns:a16="http://schemas.microsoft.com/office/drawing/2014/main" id="{4326E833-7D97-6FCF-EB70-6CC389B547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8583" y="2600325"/>
            <a:ext cx="1665833" cy="2221260"/>
          </a:xfrm>
          <a:prstGeom prst="rect">
            <a:avLst/>
          </a:prstGeom>
          <a:noFill/>
          <a:ln w="50800">
            <a:solidFill>
              <a:srgbClr val="000000"/>
            </a:solidFill>
            <a:miter lim="400000"/>
            <a:headEnd/>
            <a:tailEnd/>
          </a:ln>
          <a:extLst>
            <a:ext uri="{909E8E84-426E-40DD-AFC4-6F175D3DCCD1}">
              <a14:hiddenFill xmlns:a14="http://schemas.microsoft.com/office/drawing/2010/main">
                <a:solidFill>
                  <a:srgbClr val="FFFFFF"/>
                </a:solidFill>
              </a14:hiddenFill>
            </a:ext>
          </a:extLst>
        </p:spPr>
      </p:pic>
      <p:pic>
        <p:nvPicPr>
          <p:cNvPr id="169" name="IMG_6943.JPG" descr="IMG_6943.JPG">
            <a:extLst>
              <a:ext uri="{FF2B5EF4-FFF2-40B4-BE49-F238E27FC236}">
                <a16:creationId xmlns:a16="http://schemas.microsoft.com/office/drawing/2014/main" id="{A57D96F0-124D-8B40-488E-8EB38E37EF78}"/>
              </a:ext>
            </a:extLst>
          </p:cNvPr>
          <p:cNvPicPr>
            <a:picLocks noChangeAspect="1"/>
          </p:cNvPicPr>
          <p:nvPr/>
        </p:nvPicPr>
        <p:blipFill>
          <a:blip r:embed="rId5" cstate="print">
            <a:extLst>
              <a:ext uri="{28A0092B-C50C-407E-A947-70E740481C1C}">
                <a14:useLocalDpi xmlns:a14="http://schemas.microsoft.com/office/drawing/2010/main" val="0"/>
              </a:ext>
            </a:extLst>
          </a:blip>
          <a:srcRect r="18092"/>
          <a:stretch>
            <a:fillRect/>
          </a:stretch>
        </p:blipFill>
        <p:spPr bwMode="auto">
          <a:xfrm>
            <a:off x="5096739" y="2326184"/>
            <a:ext cx="1635026" cy="2661493"/>
          </a:xfrm>
          <a:prstGeom prst="rect">
            <a:avLst/>
          </a:prstGeom>
          <a:noFill/>
          <a:ln w="50800">
            <a:solidFill>
              <a:srgbClr val="000000"/>
            </a:solidFill>
            <a:miter lim="400000"/>
            <a:headEnd/>
            <a:tailEnd/>
          </a:ln>
          <a:extLst>
            <a:ext uri="{909E8E84-426E-40DD-AFC4-6F175D3DCCD1}">
              <a14:hiddenFill xmlns:a14="http://schemas.microsoft.com/office/drawing/2010/main">
                <a:solidFill>
                  <a:srgbClr val="FFFFFF"/>
                </a:solidFill>
              </a14:hiddenFill>
            </a:ext>
          </a:extLst>
        </p:spPr>
      </p:pic>
      <p:pic>
        <p:nvPicPr>
          <p:cNvPr id="170" name="aithrio-22.jpg" descr="aithrio-22.jpg">
            <a:extLst>
              <a:ext uri="{FF2B5EF4-FFF2-40B4-BE49-F238E27FC236}">
                <a16:creationId xmlns:a16="http://schemas.microsoft.com/office/drawing/2014/main" id="{0BC4AED6-686A-D3DB-F632-82CAA1E936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235" y="943892"/>
            <a:ext cx="2190006" cy="146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iterate>
                                    <p:tmAbs val="0"/>
                                  </p:iterate>
                                  <p:childTnLst>
                                    <p:set>
                                      <p:cBhvr>
                                        <p:cTn id="6" fill="hold"/>
                                        <p:tgtEl>
                                          <p:spTgt spid="170"/>
                                        </p:tgtEl>
                                        <p:attrNameLst>
                                          <p:attrName>style.visibility</p:attrName>
                                        </p:attrNameLst>
                                      </p:cBhvr>
                                      <p:to>
                                        <p:strVal val="visible"/>
                                      </p:to>
                                    </p:set>
                                    <p:animEffect transition="in" filter="wipe(left)">
                                      <p:cBhvr>
                                        <p:cTn id="7" dur="500"/>
                                        <p:tgtEl>
                                          <p:spTgt spid="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iterate>
                                    <p:tmAbs val="0"/>
                                  </p:iterate>
                                  <p:childTnLst>
                                    <p:set>
                                      <p:cBhvr>
                                        <p:cTn id="11" fill="hold"/>
                                        <p:tgtEl>
                                          <p:spTgt spid="167"/>
                                        </p:tgtEl>
                                        <p:attrNameLst>
                                          <p:attrName>style.visibility</p:attrName>
                                        </p:attrNameLst>
                                      </p:cBhvr>
                                      <p:to>
                                        <p:strVal val="visible"/>
                                      </p:to>
                                    </p:set>
                                    <p:animEffect transition="in" filter="wipe(left)">
                                      <p:cBhvr>
                                        <p:cTn id="12" dur="500"/>
                                        <p:tgtEl>
                                          <p:spTgt spid="1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iterate>
                                    <p:tmAbs val="0"/>
                                  </p:iterate>
                                  <p:childTnLst>
                                    <p:set>
                                      <p:cBhvr>
                                        <p:cTn id="16" fill="hold"/>
                                        <p:tgtEl>
                                          <p:spTgt spid="168"/>
                                        </p:tgtEl>
                                        <p:attrNameLst>
                                          <p:attrName>style.visibility</p:attrName>
                                        </p:attrNameLst>
                                      </p:cBhvr>
                                      <p:to>
                                        <p:strVal val="visible"/>
                                      </p:to>
                                    </p:set>
                                    <p:animEffect transition="in" filter="wipe(left)">
                                      <p:cBhvr>
                                        <p:cTn id="17" dur="500"/>
                                        <p:tgtEl>
                                          <p:spTgt spid="1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iterate>
                                    <p:tmAbs val="0"/>
                                  </p:iterate>
                                  <p:childTnLst>
                                    <p:set>
                                      <p:cBhvr>
                                        <p:cTn id="21" fill="hold"/>
                                        <p:tgtEl>
                                          <p:spTgt spid="169"/>
                                        </p:tgtEl>
                                        <p:attrNameLst>
                                          <p:attrName>style.visibility</p:attrName>
                                        </p:attrNameLst>
                                      </p:cBhvr>
                                      <p:to>
                                        <p:strVal val="visible"/>
                                      </p:to>
                                    </p:set>
                                    <p:animEffect transition="in" filter="wipe(left)">
                                      <p:cBhvr>
                                        <p:cTn id="22"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advAuto="0"/>
      <p:bldP spid="168" grpId="0" animBg="1" advAuto="0"/>
      <p:bldP spid="169" grpId="0" animBg="1" advAuto="0"/>
      <p:bldP spid="170"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2020 -2021…">
            <a:extLst>
              <a:ext uri="{FF2B5EF4-FFF2-40B4-BE49-F238E27FC236}">
                <a16:creationId xmlns:a16="http://schemas.microsoft.com/office/drawing/2014/main" id="{9FB4882B-C55D-EF2F-65D5-4F49CF1572BB}"/>
              </a:ext>
            </a:extLst>
          </p:cNvPr>
          <p:cNvSpPr txBox="1">
            <a:spLocks noGrp="1"/>
          </p:cNvSpPr>
          <p:nvPr>
            <p:ph type="ctrTitle"/>
          </p:nvPr>
        </p:nvSpPr>
        <p:spPr>
          <a:xfrm>
            <a:off x="75677" y="2571750"/>
            <a:ext cx="1623143" cy="2119668"/>
          </a:xfrm>
        </p:spPr>
        <p:txBody>
          <a:bodyPr>
            <a:normAutofit fontScale="90000"/>
          </a:bodyPr>
          <a:lstStyle/>
          <a:p>
            <a:pPr defTabSz="329118" eaLnBrk="1" hangingPunct="1">
              <a:lnSpc>
                <a:spcPct val="90000"/>
              </a:lnSpc>
              <a:spcBef>
                <a:spcPts val="591"/>
              </a:spcBef>
            </a:pPr>
            <a:r>
              <a:rPr lang="el-GR" altLang="el-GR" sz="1200" dirty="0">
                <a:latin typeface="Times New Roman" panose="02020603050405020304" pitchFamily="18" charset="0"/>
                <a:cs typeface="Times New Roman" panose="02020603050405020304" pitchFamily="18" charset="0"/>
                <a:sym typeface="Century Gothic" panose="020B0502020202020204" pitchFamily="34" charset="0"/>
              </a:rPr>
              <a:t>2020 –2021</a:t>
            </a:r>
            <a:br>
              <a:rPr lang="el-GR" altLang="el-GR" sz="1200" dirty="0">
                <a:latin typeface="Times New Roman" panose="02020603050405020304" pitchFamily="18" charset="0"/>
                <a:cs typeface="Times New Roman" panose="02020603050405020304" pitchFamily="18" charset="0"/>
              </a:rPr>
            </a:br>
            <a:br>
              <a:rPr lang="el-GR" altLang="el-GR" sz="1200" dirty="0">
                <a:latin typeface="Times New Roman" panose="02020603050405020304" pitchFamily="18" charset="0"/>
                <a:cs typeface="Times New Roman" panose="02020603050405020304" pitchFamily="18" charset="0"/>
                <a:sym typeface="Century Gothic" panose="020B0502020202020204" pitchFamily="34" charset="0"/>
              </a:rPr>
            </a:br>
            <a:r>
              <a:rPr lang="el-GR" altLang="el-GR" sz="1200" dirty="0">
                <a:latin typeface="Times New Roman" panose="02020603050405020304" pitchFamily="18" charset="0"/>
                <a:cs typeface="Times New Roman" panose="02020603050405020304" pitchFamily="18" charset="0"/>
                <a:sym typeface="Century Gothic" panose="020B0502020202020204" pitchFamily="34" charset="0"/>
              </a:rPr>
              <a:t>Μεταφορά σε Αποθήκη - Γραφεία</a:t>
            </a:r>
            <a:br>
              <a:rPr lang="el-GR" altLang="el-GR" sz="1200" dirty="0">
                <a:latin typeface="Times New Roman" panose="02020603050405020304" pitchFamily="18" charset="0"/>
                <a:cs typeface="Times New Roman" panose="02020603050405020304" pitchFamily="18" charset="0"/>
              </a:rPr>
            </a:br>
            <a:r>
              <a:rPr lang="el-GR" altLang="el-GR" sz="1200" dirty="0">
                <a:latin typeface="Times New Roman" panose="02020603050405020304" pitchFamily="18" charset="0"/>
                <a:cs typeface="Times New Roman" panose="02020603050405020304" pitchFamily="18" charset="0"/>
                <a:sym typeface="Century Gothic" panose="020B0502020202020204" pitchFamily="34" charset="0"/>
              </a:rPr>
              <a:t>Απασχολεί full time 10 άτομα</a:t>
            </a:r>
            <a:br>
              <a:rPr lang="el-GR" altLang="el-GR" sz="1200" dirty="0">
                <a:latin typeface="Times New Roman" panose="02020603050405020304" pitchFamily="18" charset="0"/>
                <a:cs typeface="Times New Roman" panose="02020603050405020304" pitchFamily="18" charset="0"/>
              </a:rPr>
            </a:br>
            <a:r>
              <a:rPr lang="el-GR" altLang="el-GR" sz="1200" dirty="0">
                <a:latin typeface="Times New Roman" panose="02020603050405020304" pitchFamily="18" charset="0"/>
                <a:cs typeface="Times New Roman" panose="02020603050405020304" pitchFamily="18" charset="0"/>
                <a:sym typeface="Century Gothic" panose="020B0502020202020204" pitchFamily="34" charset="0"/>
              </a:rPr>
              <a:t>42.000 Ενεργά Προϊόντα  από 25 Προμηθευτές</a:t>
            </a:r>
            <a:br>
              <a:rPr lang="el-GR" altLang="el-GR" sz="1200" dirty="0">
                <a:latin typeface="Times New Roman" panose="02020603050405020304" pitchFamily="18" charset="0"/>
                <a:cs typeface="Times New Roman" panose="02020603050405020304" pitchFamily="18" charset="0"/>
              </a:rPr>
            </a:br>
            <a:br>
              <a:rPr lang="el-GR" altLang="el-GR" sz="1200" dirty="0">
                <a:latin typeface="Times New Roman" panose="02020603050405020304" pitchFamily="18" charset="0"/>
                <a:cs typeface="Times New Roman" panose="02020603050405020304" pitchFamily="18" charset="0"/>
              </a:rPr>
            </a:br>
            <a:r>
              <a:rPr lang="el-GR" altLang="el-GR" sz="1200" dirty="0">
                <a:latin typeface="Times New Roman" panose="02020603050405020304" pitchFamily="18" charset="0"/>
                <a:cs typeface="Times New Roman" panose="02020603050405020304" pitchFamily="18" charset="0"/>
                <a:sym typeface="Century Gothic" panose="020B0502020202020204" pitchFamily="34" charset="0"/>
              </a:rPr>
              <a:t>Καλύμματα Επίπλων</a:t>
            </a:r>
            <a:br>
              <a:rPr lang="el-GR" altLang="el-GR" sz="1200" dirty="0">
                <a:latin typeface="Times New Roman" panose="02020603050405020304" pitchFamily="18" charset="0"/>
                <a:cs typeface="Times New Roman" panose="02020603050405020304" pitchFamily="18" charset="0"/>
              </a:rPr>
            </a:br>
            <a:r>
              <a:rPr lang="el-GR" altLang="el-GR" sz="1200" dirty="0">
                <a:latin typeface="Times New Roman" panose="02020603050405020304" pitchFamily="18" charset="0"/>
                <a:cs typeface="Times New Roman" panose="02020603050405020304" pitchFamily="18" charset="0"/>
                <a:sym typeface="Century Gothic" panose="020B0502020202020204" pitchFamily="34" charset="0"/>
              </a:rPr>
              <a:t>Λευκά Είδη </a:t>
            </a:r>
            <a:br>
              <a:rPr lang="el-GR" altLang="el-GR" sz="1200" dirty="0">
                <a:latin typeface="Times New Roman" panose="02020603050405020304" pitchFamily="18" charset="0"/>
                <a:cs typeface="Times New Roman" panose="02020603050405020304" pitchFamily="18" charset="0"/>
              </a:rPr>
            </a:br>
            <a:r>
              <a:rPr lang="el-GR" altLang="el-GR" sz="1200" dirty="0">
                <a:latin typeface="Times New Roman" panose="02020603050405020304" pitchFamily="18" charset="0"/>
                <a:cs typeface="Times New Roman" panose="02020603050405020304" pitchFamily="18" charset="0"/>
                <a:sym typeface="Century Gothic" panose="020B0502020202020204" pitchFamily="34" charset="0"/>
              </a:rPr>
              <a:t>Διακόσμηση Ξενοδοχειακά κ.α.</a:t>
            </a:r>
            <a:br>
              <a:rPr lang="el-GR" altLang="el-GR" sz="1200" dirty="0">
                <a:latin typeface="Times New Roman" panose="02020603050405020304" pitchFamily="18" charset="0"/>
                <a:cs typeface="Times New Roman" panose="02020603050405020304" pitchFamily="18" charset="0"/>
              </a:rPr>
            </a:br>
            <a:br>
              <a:rPr lang="el-GR" altLang="el-GR" sz="1200" dirty="0">
                <a:latin typeface="Times New Roman" panose="02020603050405020304" pitchFamily="18" charset="0"/>
                <a:cs typeface="Times New Roman" panose="02020603050405020304" pitchFamily="18" charset="0"/>
              </a:rPr>
            </a:br>
            <a:r>
              <a:rPr lang="el-GR" altLang="el-GR" sz="1200" dirty="0">
                <a:latin typeface="Times New Roman" panose="02020603050405020304" pitchFamily="18" charset="0"/>
                <a:cs typeface="Times New Roman" panose="02020603050405020304" pitchFamily="18" charset="0"/>
                <a:sym typeface="Century Gothic" panose="020B0502020202020204" pitchFamily="34" charset="0"/>
              </a:rPr>
              <a:t>2022 - 2023</a:t>
            </a:r>
            <a:br>
              <a:rPr lang="el-GR" altLang="el-GR" sz="1200" dirty="0">
                <a:latin typeface="Times New Roman" panose="02020603050405020304" pitchFamily="18" charset="0"/>
                <a:cs typeface="Times New Roman" panose="02020603050405020304" pitchFamily="18" charset="0"/>
              </a:rPr>
            </a:br>
            <a:r>
              <a:rPr lang="el-GR" altLang="el-GR" sz="1200" dirty="0">
                <a:latin typeface="Times New Roman" panose="02020603050405020304" pitchFamily="18" charset="0"/>
                <a:cs typeface="Times New Roman" panose="02020603050405020304" pitchFamily="18" charset="0"/>
                <a:sym typeface="Century Gothic" panose="020B0502020202020204" pitchFamily="34" charset="0"/>
              </a:rPr>
              <a:t>Πανδημία &amp; Διατήρηση Τζίρου</a:t>
            </a:r>
            <a:br>
              <a:rPr lang="el-GR" altLang="el-GR" sz="1200" dirty="0">
                <a:latin typeface="Times New Roman" panose="02020603050405020304" pitchFamily="18" charset="0"/>
                <a:cs typeface="Times New Roman" panose="02020603050405020304" pitchFamily="18" charset="0"/>
              </a:rPr>
            </a:br>
            <a:br>
              <a:rPr lang="el-GR" altLang="el-GR" sz="1200" dirty="0">
                <a:latin typeface="Times New Roman" panose="02020603050405020304" pitchFamily="18" charset="0"/>
                <a:cs typeface="Times New Roman" panose="02020603050405020304" pitchFamily="18" charset="0"/>
              </a:rPr>
            </a:br>
            <a:br>
              <a:rPr lang="el-GR" altLang="el-GR" sz="1200" dirty="0">
                <a:latin typeface="Times New Roman" panose="02020603050405020304" pitchFamily="18" charset="0"/>
                <a:cs typeface="Times New Roman" panose="02020603050405020304" pitchFamily="18" charset="0"/>
              </a:rPr>
            </a:br>
            <a:br>
              <a:rPr lang="el-GR" altLang="el-GR" sz="647" dirty="0">
                <a:latin typeface="Century Gothic"/>
              </a:rPr>
            </a:br>
            <a:br>
              <a:rPr lang="el-GR" altLang="el-GR" sz="647" dirty="0">
                <a:latin typeface="Century Gothic"/>
              </a:rPr>
            </a:br>
            <a:br>
              <a:rPr lang="el-GR" altLang="el-GR" sz="647" dirty="0">
                <a:latin typeface="Century Gothic"/>
              </a:rPr>
            </a:br>
            <a:br>
              <a:rPr lang="el-GR" altLang="el-GR" sz="647" dirty="0">
                <a:latin typeface="Century Gothic"/>
              </a:rPr>
            </a:br>
            <a:br>
              <a:rPr lang="el-GR" altLang="el-GR" sz="647" dirty="0">
                <a:latin typeface="Century Gothic"/>
              </a:rPr>
            </a:br>
            <a:br>
              <a:rPr lang="el-GR" altLang="el-GR" sz="647" dirty="0">
                <a:latin typeface="Century Gothic"/>
              </a:rPr>
            </a:br>
            <a:br>
              <a:rPr lang="el-GR" altLang="el-GR" sz="647" dirty="0">
                <a:latin typeface="Century Gothic"/>
              </a:rPr>
            </a:br>
            <a:endParaRPr lang="el-GR" altLang="el-GR" sz="647" dirty="0">
              <a:latin typeface="Century Gothic"/>
            </a:endParaRPr>
          </a:p>
        </p:txBody>
      </p:sp>
      <p:pic>
        <p:nvPicPr>
          <p:cNvPr id="9219" name="Logo (1).pdf" descr="Logo (1).pdf">
            <a:extLst>
              <a:ext uri="{FF2B5EF4-FFF2-40B4-BE49-F238E27FC236}">
                <a16:creationId xmlns:a16="http://schemas.microsoft.com/office/drawing/2014/main" id="{338D7C45-EBCB-7D73-67FC-9729B7E927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5241" y="-141089"/>
            <a:ext cx="3007519" cy="212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220" name="IMG_0102.jpeg" descr="IMG_0102.jpeg">
            <a:extLst>
              <a:ext uri="{FF2B5EF4-FFF2-40B4-BE49-F238E27FC236}">
                <a16:creationId xmlns:a16="http://schemas.microsoft.com/office/drawing/2014/main" id="{E5C03591-C3FA-3E68-1725-BBB50F48EB92}"/>
              </a:ext>
            </a:extLst>
          </p:cNvPr>
          <p:cNvPicPr>
            <a:picLocks noChangeAspect="1"/>
          </p:cNvPicPr>
          <p:nvPr/>
        </p:nvPicPr>
        <p:blipFill>
          <a:blip r:embed="rId3" cstate="print">
            <a:extLst>
              <a:ext uri="{28A0092B-C50C-407E-A947-70E740481C1C}">
                <a14:useLocalDpi xmlns:a14="http://schemas.microsoft.com/office/drawing/2010/main" val="0"/>
              </a:ext>
            </a:extLst>
          </a:blip>
          <a:srcRect t="29187"/>
          <a:stretch>
            <a:fillRect/>
          </a:stretch>
        </p:blipFill>
        <p:spPr bwMode="auto">
          <a:xfrm>
            <a:off x="1871997" y="1346597"/>
            <a:ext cx="1901244" cy="1794868"/>
          </a:xfrm>
          <a:prstGeom prst="rect">
            <a:avLst/>
          </a:prstGeom>
          <a:noFill/>
          <a:ln w="50800">
            <a:solidFill>
              <a:srgbClr val="000000"/>
            </a:solidFill>
            <a:miter lim="400000"/>
            <a:headEnd/>
            <a:tailEnd/>
          </a:ln>
          <a:extLst>
            <a:ext uri="{909E8E84-426E-40DD-AFC4-6F175D3DCCD1}">
              <a14:hiddenFill xmlns:a14="http://schemas.microsoft.com/office/drawing/2010/main">
                <a:solidFill>
                  <a:srgbClr val="FFFFFF"/>
                </a:solidFill>
              </a14:hiddenFill>
            </a:ext>
          </a:extLst>
        </p:spPr>
      </p:pic>
      <p:pic>
        <p:nvPicPr>
          <p:cNvPr id="9221" name="IMG_0079 (1).jpeg" descr="IMG_0079 (1).jpeg">
            <a:extLst>
              <a:ext uri="{FF2B5EF4-FFF2-40B4-BE49-F238E27FC236}">
                <a16:creationId xmlns:a16="http://schemas.microsoft.com/office/drawing/2014/main" id="{1E166103-8657-06F4-6AE8-355B1EE1C638}"/>
              </a:ext>
            </a:extLst>
          </p:cNvPr>
          <p:cNvPicPr>
            <a:picLocks noChangeAspect="1"/>
          </p:cNvPicPr>
          <p:nvPr/>
        </p:nvPicPr>
        <p:blipFill>
          <a:blip r:embed="rId4" cstate="print">
            <a:extLst>
              <a:ext uri="{28A0092B-C50C-407E-A947-70E740481C1C}">
                <a14:useLocalDpi xmlns:a14="http://schemas.microsoft.com/office/drawing/2010/main" val="0"/>
              </a:ext>
            </a:extLst>
          </a:blip>
          <a:srcRect t="28639"/>
          <a:stretch>
            <a:fillRect/>
          </a:stretch>
        </p:blipFill>
        <p:spPr bwMode="auto">
          <a:xfrm>
            <a:off x="3941331" y="1346596"/>
            <a:ext cx="1883271" cy="1792188"/>
          </a:xfrm>
          <a:prstGeom prst="rect">
            <a:avLst/>
          </a:prstGeom>
          <a:noFill/>
          <a:ln w="50800">
            <a:solidFill>
              <a:srgbClr val="000000"/>
            </a:solidFill>
            <a:miter lim="400000"/>
            <a:headEnd/>
            <a:tailEnd/>
          </a:ln>
          <a:extLst>
            <a:ext uri="{909E8E84-426E-40DD-AFC4-6F175D3DCCD1}">
              <a14:hiddenFill xmlns:a14="http://schemas.microsoft.com/office/drawing/2010/main">
                <a:solidFill>
                  <a:srgbClr val="FFFFFF"/>
                </a:solidFill>
              </a14:hiddenFill>
            </a:ext>
          </a:extLst>
        </p:spPr>
      </p:pic>
      <p:pic>
        <p:nvPicPr>
          <p:cNvPr id="9222" name="Αριθμός Παραγγελιών.png" descr="Αριθμός Παραγγελιών.png">
            <a:extLst>
              <a:ext uri="{FF2B5EF4-FFF2-40B4-BE49-F238E27FC236}">
                <a16:creationId xmlns:a16="http://schemas.microsoft.com/office/drawing/2014/main" id="{1348DDF6-1939-47E0-F144-D373320265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9389" y="3313746"/>
            <a:ext cx="3047702" cy="134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for a foundation&#10;&#10;Description automatically generated">
            <a:extLst>
              <a:ext uri="{FF2B5EF4-FFF2-40B4-BE49-F238E27FC236}">
                <a16:creationId xmlns:a16="http://schemas.microsoft.com/office/drawing/2014/main" id="{4BD8B4A8-78B5-3541-2424-64DA358ACD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8233" y="0"/>
            <a:ext cx="2059767" cy="1347614"/>
          </a:xfrm>
          <a:prstGeom prst="rect">
            <a:avLst/>
          </a:prstGeom>
        </p:spPr>
      </p:pic>
      <p:pic>
        <p:nvPicPr>
          <p:cNvPr id="8" name="Picture 7" descr="A logo for a foundation&#10;&#10;Description automatically generated">
            <a:extLst>
              <a:ext uri="{FF2B5EF4-FFF2-40B4-BE49-F238E27FC236}">
                <a16:creationId xmlns:a16="http://schemas.microsoft.com/office/drawing/2014/main" id="{11F3D324-B075-FDDA-ADDB-E29C635A02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2059767" cy="1347614"/>
          </a:xfrm>
          <a:prstGeom prst="rect">
            <a:avLst/>
          </a:prstGeom>
        </p:spPr>
      </p:pic>
      <p:sp>
        <p:nvSpPr>
          <p:cNvPr id="3" name="Date Placeholder 2">
            <a:extLst>
              <a:ext uri="{FF2B5EF4-FFF2-40B4-BE49-F238E27FC236}">
                <a16:creationId xmlns:a16="http://schemas.microsoft.com/office/drawing/2014/main" id="{2E85549C-468F-E410-013C-225DA14BDA13}"/>
              </a:ext>
            </a:extLst>
          </p:cNvPr>
          <p:cNvSpPr>
            <a:spLocks noGrp="1"/>
          </p:cNvSpPr>
          <p:nvPr>
            <p:ph type="dt" sz="half" idx="10"/>
          </p:nvPr>
        </p:nvSpPr>
        <p:spPr/>
        <p:txBody>
          <a:bodyPr/>
          <a:lstStyle/>
          <a:p>
            <a:pPr>
              <a:defRPr/>
            </a:pPr>
            <a:fld id="{EF34F88F-9702-4EBD-88E3-6BB5AFBFD586}" type="datetime5">
              <a:rPr lang="en-GB" altLang="en-US" smtClean="0"/>
              <a:t>3-Sep-23</a:t>
            </a:fld>
            <a:endParaRPr lang="en-GB" altLang="en-US"/>
          </a:p>
        </p:txBody>
      </p:sp>
      <p:sp>
        <p:nvSpPr>
          <p:cNvPr id="6" name="Slide Number Placeholder 5">
            <a:extLst>
              <a:ext uri="{FF2B5EF4-FFF2-40B4-BE49-F238E27FC236}">
                <a16:creationId xmlns:a16="http://schemas.microsoft.com/office/drawing/2014/main" id="{A85228BE-570E-9F0F-B679-DC288071574A}"/>
              </a:ext>
            </a:extLst>
          </p:cNvPr>
          <p:cNvSpPr>
            <a:spLocks noGrp="1"/>
          </p:cNvSpPr>
          <p:nvPr>
            <p:ph type="sldNum" sz="quarter" idx="12"/>
          </p:nvPr>
        </p:nvSpPr>
        <p:spPr/>
        <p:txBody>
          <a:bodyPr/>
          <a:lstStyle/>
          <a:p>
            <a:pPr>
              <a:defRPr/>
            </a:pPr>
            <a:fld id="{65276014-388B-4D8B-9A92-CC7BF381E51A}" type="slidenum">
              <a:rPr lang="en-GB" altLang="en-US" smtClean="0"/>
              <a:pPr>
                <a:defRPr/>
              </a:pPr>
              <a:t>25</a:t>
            </a:fld>
            <a:endParaRPr lang="en-GB" altLang="en-US"/>
          </a:p>
        </p:txBody>
      </p:sp>
      <p:sp>
        <p:nvSpPr>
          <p:cNvPr id="9" name="Footer Placeholder 4">
            <a:extLst>
              <a:ext uri="{FF2B5EF4-FFF2-40B4-BE49-F238E27FC236}">
                <a16:creationId xmlns:a16="http://schemas.microsoft.com/office/drawing/2014/main" id="{9A17D0EC-906F-D45F-1C74-91AC4440DE89}"/>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
        <p:nvSpPr>
          <p:cNvPr id="10" name="TextBox 9">
            <a:extLst>
              <a:ext uri="{FF2B5EF4-FFF2-40B4-BE49-F238E27FC236}">
                <a16:creationId xmlns:a16="http://schemas.microsoft.com/office/drawing/2014/main" id="{24026087-5C45-AAF4-F784-BEF90E57B8AB}"/>
              </a:ext>
            </a:extLst>
          </p:cNvPr>
          <p:cNvSpPr txBox="1"/>
          <p:nvPr/>
        </p:nvSpPr>
        <p:spPr>
          <a:xfrm>
            <a:off x="342900" y="1294631"/>
            <a:ext cx="6110436" cy="1015663"/>
          </a:xfrm>
          <a:prstGeom prst="rect">
            <a:avLst/>
          </a:prstGeom>
          <a:noFill/>
        </p:spPr>
        <p:txBody>
          <a:bodyPr wrap="square">
            <a:spAutoFit/>
          </a:bodyPr>
          <a:lstStyle/>
          <a:p>
            <a:pPr algn="ctr"/>
            <a:r>
              <a:rPr lang="en-US" sz="2000" b="1" dirty="0">
                <a:latin typeface="Times New Roman" panose="02020603050405020304" pitchFamily="18" charset="0"/>
                <a:cs typeface="Times New Roman" panose="02020603050405020304" pitchFamily="18" charset="0"/>
              </a:rPr>
              <a:t>2</a:t>
            </a:r>
            <a:r>
              <a:rPr lang="en-US" sz="2000" b="1" baseline="30000" dirty="0">
                <a:latin typeface="Times New Roman" panose="02020603050405020304" pitchFamily="18" charset="0"/>
                <a:cs typeface="Times New Roman" panose="02020603050405020304" pitchFamily="18" charset="0"/>
              </a:rPr>
              <a:t>nd</a:t>
            </a:r>
            <a:r>
              <a:rPr lang="en-US" sz="2000" b="1" dirty="0">
                <a:latin typeface="Times New Roman" panose="02020603050405020304" pitchFamily="18" charset="0"/>
                <a:cs typeface="Times New Roman" panose="02020603050405020304" pitchFamily="18" charset="0"/>
              </a:rPr>
              <a:t> prize </a:t>
            </a:r>
            <a:r>
              <a:rPr lang="el-GR" sz="2000" b="1" dirty="0">
                <a:latin typeface="Times New Roman" panose="02020603050405020304" pitchFamily="18" charset="0"/>
                <a:cs typeface="Times New Roman" panose="02020603050405020304" pitchFamily="18" charset="0"/>
              </a:rPr>
              <a:t>€</a:t>
            </a:r>
            <a:r>
              <a:rPr lang="en-GB" sz="2000" b="1" dirty="0">
                <a:latin typeface="Times New Roman" panose="02020603050405020304" pitchFamily="18" charset="0"/>
                <a:cs typeface="Times New Roman" panose="02020603050405020304" pitchFamily="18" charset="0"/>
              </a:rPr>
              <a:t>3</a:t>
            </a:r>
            <a:r>
              <a:rPr lang="en-US" sz="2000" b="1" dirty="0">
                <a:latin typeface="Times New Roman" panose="02020603050405020304" pitchFamily="18" charset="0"/>
                <a:cs typeface="Times New Roman" panose="02020603050405020304" pitchFamily="18" charset="0"/>
              </a:rPr>
              <a:t>0,000</a:t>
            </a:r>
            <a:r>
              <a:rPr lang="el-GR" sz="2000" b="1" dirty="0">
                <a:latin typeface="Times New Roman" panose="02020603050405020304" pitchFamily="18" charset="0"/>
                <a:cs typeface="Times New Roman" panose="02020603050405020304" pitchFamily="18" charset="0"/>
              </a:rPr>
              <a:t> </a:t>
            </a:r>
            <a:br>
              <a:rPr lang="en-GB" sz="2000" b="1" dirty="0">
                <a:latin typeface="Times New Roman" panose="02020603050405020304" pitchFamily="18" charset="0"/>
                <a:cs typeface="Times New Roman" panose="02020603050405020304" pitchFamily="18" charset="0"/>
              </a:rPr>
            </a:br>
            <a:br>
              <a:rPr lang="en-US" sz="2000" b="1" dirty="0">
                <a:latin typeface="Times New Roman" panose="02020603050405020304" pitchFamily="18" charset="0"/>
                <a:cs typeface="Times New Roman" panose="02020603050405020304" pitchFamily="18" charset="0"/>
              </a:rPr>
            </a:br>
            <a:endParaRPr lang="en-GB" sz="2000" dirty="0"/>
          </a:p>
        </p:txBody>
      </p:sp>
      <p:pic>
        <p:nvPicPr>
          <p:cNvPr id="2" name="Picture 1" descr="A blue and white sign with a map and text&#10;&#10;Description automatically generated">
            <a:extLst>
              <a:ext uri="{FF2B5EF4-FFF2-40B4-BE49-F238E27FC236}">
                <a16:creationId xmlns:a16="http://schemas.microsoft.com/office/drawing/2014/main" id="{DE5C9649-E5AE-74BD-512F-3AC87ECDA5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4027" y="1995686"/>
            <a:ext cx="1949946" cy="2385130"/>
          </a:xfrm>
          <a:prstGeom prst="rect">
            <a:avLst/>
          </a:prstGeom>
        </p:spPr>
      </p:pic>
    </p:spTree>
    <p:extLst>
      <p:ext uri="{BB962C8B-B14F-4D97-AF65-F5344CB8AC3E}">
        <p14:creationId xmlns:p14="http://schemas.microsoft.com/office/powerpoint/2010/main" val="4215770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g27917111657_1_133"/>
          <p:cNvPicPr preferRelativeResize="0"/>
          <p:nvPr/>
        </p:nvPicPr>
        <p:blipFill rotWithShape="1">
          <a:blip r:embed="rId3">
            <a:alphaModFix/>
          </a:blip>
          <a:srcRect/>
          <a:stretch/>
        </p:blipFill>
        <p:spPr>
          <a:xfrm>
            <a:off x="-53789" y="273143"/>
            <a:ext cx="6911787" cy="4227420"/>
          </a:xfrm>
          <a:prstGeom prst="rect">
            <a:avLst/>
          </a:prstGeom>
          <a:noFill/>
          <a:ln>
            <a:noFill/>
          </a:ln>
        </p:spPr>
      </p:pic>
      <p:sp>
        <p:nvSpPr>
          <p:cNvPr id="60" name="Google Shape;60;g27917111657_1_133"/>
          <p:cNvSpPr txBox="1"/>
          <p:nvPr/>
        </p:nvSpPr>
        <p:spPr>
          <a:xfrm>
            <a:off x="2927617" y="4100724"/>
            <a:ext cx="1786950" cy="300052"/>
          </a:xfrm>
          <a:prstGeom prst="rect">
            <a:avLst/>
          </a:prstGeom>
          <a:noFill/>
          <a:ln>
            <a:noFill/>
          </a:ln>
        </p:spPr>
        <p:txBody>
          <a:bodyPr spcFirstLastPara="1" wrap="square" lIns="68569" tIns="34275" rIns="68569"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dirty="0">
                <a:ln>
                  <a:noFill/>
                </a:ln>
                <a:solidFill>
                  <a:srgbClr val="EFEFEF"/>
                </a:solidFill>
                <a:effectLst/>
                <a:uLnTx/>
                <a:uFillTx/>
                <a:latin typeface="Lexend SemiBold"/>
                <a:ea typeface="Lexend SemiBold"/>
                <a:cs typeface="Lexend SemiBold"/>
                <a:sym typeface="Lexend SemiBold"/>
              </a:rPr>
              <a:t>Chris </a:t>
            </a:r>
            <a:r>
              <a:rPr kumimoji="0" lang="en" sz="1500" b="0" i="0" u="none" strike="noStrike" kern="0" cap="none" spc="0" normalizeH="0" baseline="0" noProof="0" dirty="0" err="1">
                <a:ln>
                  <a:noFill/>
                </a:ln>
                <a:solidFill>
                  <a:srgbClr val="EFEFEF"/>
                </a:solidFill>
                <a:effectLst/>
                <a:uLnTx/>
                <a:uFillTx/>
                <a:latin typeface="Lexend SemiBold"/>
                <a:ea typeface="Lexend SemiBold"/>
                <a:cs typeface="Lexend SemiBold"/>
                <a:sym typeface="Lexend SemiBold"/>
              </a:rPr>
              <a:t>Tsounis</a:t>
            </a:r>
            <a:endParaRPr kumimoji="0" sz="1500" b="0" i="0" u="none" strike="noStrike" kern="0" cap="none" spc="0" normalizeH="0" baseline="0" noProof="0" dirty="0">
              <a:ln>
                <a:noFill/>
              </a:ln>
              <a:solidFill>
                <a:srgbClr val="EFEFEF"/>
              </a:solidFill>
              <a:effectLst/>
              <a:uLnTx/>
              <a:uFillTx/>
              <a:latin typeface="Lexend SemiBold"/>
              <a:ea typeface="Lexend SemiBold"/>
              <a:cs typeface="Lexend SemiBold"/>
              <a:sym typeface="Lexend SemiBold"/>
            </a:endParaRPr>
          </a:p>
        </p:txBody>
      </p:sp>
      <p:pic>
        <p:nvPicPr>
          <p:cNvPr id="61" name="Google Shape;61;g27917111657_1_133"/>
          <p:cNvPicPr preferRelativeResize="0"/>
          <p:nvPr/>
        </p:nvPicPr>
        <p:blipFill>
          <a:blip r:embed="rId4">
            <a:alphaModFix/>
          </a:blip>
          <a:stretch>
            <a:fillRect/>
          </a:stretch>
        </p:blipFill>
        <p:spPr>
          <a:xfrm>
            <a:off x="-1206319" y="1386556"/>
            <a:ext cx="5787851" cy="38576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g27975acadef_1_1"/>
          <p:cNvSpPr txBox="1">
            <a:spLocks noGrp="1"/>
          </p:cNvSpPr>
          <p:nvPr>
            <p:ph type="title" idx="4294967295"/>
          </p:nvPr>
        </p:nvSpPr>
        <p:spPr>
          <a:xfrm>
            <a:off x="172614" y="887738"/>
            <a:ext cx="2788875" cy="251550"/>
          </a:xfrm>
          <a:prstGeom prst="rect">
            <a:avLst/>
          </a:prstGeom>
          <a:noFill/>
          <a:ln>
            <a:noFill/>
          </a:ln>
        </p:spPr>
        <p:txBody>
          <a:bodyPr spcFirstLastPara="1" wrap="square" lIns="0" tIns="0" rIns="0" bIns="0" anchor="b" anchorCtr="0">
            <a:noAutofit/>
          </a:bodyPr>
          <a:lstStyle/>
          <a:p>
            <a:pPr>
              <a:lnSpc>
                <a:spcPct val="90000"/>
              </a:lnSpc>
              <a:buSzPts val="2400"/>
            </a:pPr>
            <a:r>
              <a:rPr lang="en" sz="1500" b="1">
                <a:solidFill>
                  <a:srgbClr val="FFFFFF"/>
                </a:solidFill>
              </a:rPr>
              <a:t>OUR MAIN CHANNELS</a:t>
            </a:r>
            <a:endParaRPr sz="1500" b="1">
              <a:solidFill>
                <a:srgbClr val="FFFFFF"/>
              </a:solidFill>
            </a:endParaRPr>
          </a:p>
        </p:txBody>
      </p:sp>
      <p:grpSp>
        <p:nvGrpSpPr>
          <p:cNvPr id="67" name="Google Shape;67;g27975acadef_1_1"/>
          <p:cNvGrpSpPr/>
          <p:nvPr/>
        </p:nvGrpSpPr>
        <p:grpSpPr>
          <a:xfrm>
            <a:off x="648481" y="3189300"/>
            <a:ext cx="5419643" cy="1180553"/>
            <a:chOff x="1631500" y="3663340"/>
            <a:chExt cx="5957287" cy="1294998"/>
          </a:xfrm>
        </p:grpSpPr>
        <p:sp>
          <p:nvSpPr>
            <p:cNvPr id="68" name="Google Shape;68;g27975acadef_1_1"/>
            <p:cNvSpPr txBox="1"/>
            <p:nvPr/>
          </p:nvSpPr>
          <p:spPr>
            <a:xfrm>
              <a:off x="1631516" y="3980590"/>
              <a:ext cx="2803500" cy="2604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15000"/>
                </a:lnSpc>
                <a:spcBef>
                  <a:spcPts val="0"/>
                </a:spcBef>
                <a:spcAft>
                  <a:spcPts val="600"/>
                </a:spcAft>
                <a:buClr>
                  <a:srgbClr val="EEEEEE"/>
                </a:buClr>
                <a:buSzPts val="2400"/>
                <a:buFont typeface="Arial"/>
                <a:buNone/>
                <a:tabLst/>
                <a:defRPr/>
              </a:pPr>
              <a:r>
                <a:rPr kumimoji="0" lang="en" sz="1200" b="0" i="1" u="none" strike="noStrike" kern="0" cap="none" spc="0" normalizeH="0" baseline="0" noProof="0" dirty="0">
                  <a:ln>
                    <a:noFill/>
                  </a:ln>
                  <a:solidFill>
                    <a:srgbClr val="FFFFFF"/>
                  </a:solidFill>
                  <a:effectLst/>
                  <a:uLnTx/>
                  <a:uFillTx/>
                  <a:latin typeface="Barlow Light"/>
                  <a:ea typeface="Barlow Light"/>
                  <a:cs typeface="Barlow Light"/>
                  <a:sym typeface="Barlow Light"/>
                </a:rPr>
                <a:t>Together we have reached over </a:t>
              </a:r>
              <a:endParaRPr kumimoji="0" sz="1200" b="0" i="1" u="none" strike="noStrike" kern="0" cap="none" spc="0" normalizeH="0" baseline="0" noProof="0" dirty="0">
                <a:ln>
                  <a:noFill/>
                </a:ln>
                <a:solidFill>
                  <a:srgbClr val="FFFFFF"/>
                </a:solidFill>
                <a:effectLst/>
                <a:uLnTx/>
                <a:uFillTx/>
                <a:latin typeface="Barlow Light"/>
                <a:ea typeface="Barlow Light"/>
                <a:cs typeface="Barlow Light"/>
                <a:sym typeface="Barlow Light"/>
              </a:endParaRPr>
            </a:p>
          </p:txBody>
        </p:sp>
        <p:sp>
          <p:nvSpPr>
            <p:cNvPr id="69" name="Google Shape;69;g27975acadef_1_1"/>
            <p:cNvSpPr txBox="1"/>
            <p:nvPr/>
          </p:nvSpPr>
          <p:spPr>
            <a:xfrm>
              <a:off x="6133856" y="3980590"/>
              <a:ext cx="1016400" cy="2604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15000"/>
                </a:lnSpc>
                <a:spcBef>
                  <a:spcPts val="0"/>
                </a:spcBef>
                <a:spcAft>
                  <a:spcPts val="0"/>
                </a:spcAft>
                <a:buClr>
                  <a:srgbClr val="EEEEEE"/>
                </a:buClr>
                <a:buSzPts val="2400"/>
                <a:buFont typeface="Arial"/>
                <a:buNone/>
                <a:tabLst/>
                <a:defRPr/>
              </a:pPr>
              <a:r>
                <a:rPr kumimoji="0" lang="en" sz="1200" b="0" i="1" u="none" strike="noStrike" kern="0" cap="none" spc="0" normalizeH="0" baseline="0" noProof="0" dirty="0">
                  <a:ln>
                    <a:noFill/>
                  </a:ln>
                  <a:solidFill>
                    <a:srgbClr val="FFFFFF"/>
                  </a:solidFill>
                  <a:effectLst/>
                  <a:uLnTx/>
                  <a:uFillTx/>
                  <a:latin typeface="Barlow Light"/>
                  <a:ea typeface="Barlow Light"/>
                  <a:cs typeface="Barlow Light"/>
                  <a:sym typeface="Barlow Light"/>
                </a:rPr>
                <a:t>Greeks </a:t>
              </a:r>
              <a:endParaRPr kumimoji="0" sz="1200" b="0" i="1" u="none" strike="noStrike" kern="0" cap="none" spc="0" normalizeH="0" baseline="0" noProof="0" dirty="0">
                <a:ln>
                  <a:noFill/>
                </a:ln>
                <a:solidFill>
                  <a:srgbClr val="FFFFFF"/>
                </a:solidFill>
                <a:effectLst/>
                <a:uLnTx/>
                <a:uFillTx/>
                <a:latin typeface="Barlow Light"/>
                <a:ea typeface="Barlow Light"/>
                <a:cs typeface="Barlow Light"/>
                <a:sym typeface="Barlow Light"/>
              </a:endParaRPr>
            </a:p>
            <a:p>
              <a:pPr marL="0" marR="0" lvl="0" indent="0" algn="ctr" defTabSz="914400" rtl="0" eaLnBrk="1" fontAlgn="auto" latinLnBrk="0" hangingPunct="1">
                <a:lnSpc>
                  <a:spcPct val="115000"/>
                </a:lnSpc>
                <a:spcBef>
                  <a:spcPts val="600"/>
                </a:spcBef>
                <a:spcAft>
                  <a:spcPts val="600"/>
                </a:spcAft>
                <a:buClr>
                  <a:srgbClr val="EEEEEE"/>
                </a:buClr>
                <a:buSzPts val="2400"/>
                <a:buFont typeface="Arial"/>
                <a:buNone/>
                <a:tabLst/>
                <a:defRPr/>
              </a:pPr>
              <a:endParaRPr kumimoji="0" sz="1200" b="0" i="1" u="none" strike="noStrike" kern="0" cap="none" spc="0" normalizeH="0" baseline="0" noProof="0" dirty="0">
                <a:ln>
                  <a:noFill/>
                </a:ln>
                <a:solidFill>
                  <a:srgbClr val="FFFFFF"/>
                </a:solidFill>
                <a:effectLst/>
                <a:uLnTx/>
                <a:uFillTx/>
                <a:latin typeface="Barlow Light"/>
                <a:ea typeface="Barlow Light"/>
                <a:cs typeface="Barlow Light"/>
                <a:sym typeface="Barlow Light"/>
              </a:endParaRPr>
            </a:p>
          </p:txBody>
        </p:sp>
        <p:sp>
          <p:nvSpPr>
            <p:cNvPr id="70" name="Google Shape;70;g27975acadef_1_1"/>
            <p:cNvSpPr txBox="1"/>
            <p:nvPr/>
          </p:nvSpPr>
          <p:spPr>
            <a:xfrm>
              <a:off x="1631500" y="4564613"/>
              <a:ext cx="2637600" cy="234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15000"/>
                </a:lnSpc>
                <a:spcBef>
                  <a:spcPts val="0"/>
                </a:spcBef>
                <a:spcAft>
                  <a:spcPts val="600"/>
                </a:spcAft>
                <a:buClr>
                  <a:srgbClr val="EEEEEE"/>
                </a:buClr>
                <a:buSzPts val="2400"/>
                <a:buFont typeface="Arial"/>
                <a:buNone/>
                <a:tabLst/>
                <a:defRPr/>
              </a:pPr>
              <a:r>
                <a:rPr kumimoji="0" lang="en" sz="1200" b="0" i="1" u="none" strike="noStrike" kern="0" cap="none" spc="0" normalizeH="0" baseline="0" noProof="0">
                  <a:ln>
                    <a:noFill/>
                  </a:ln>
                  <a:solidFill>
                    <a:srgbClr val="FFFFFF"/>
                  </a:solidFill>
                  <a:effectLst/>
                  <a:uLnTx/>
                  <a:uFillTx/>
                  <a:latin typeface="Barlow Light"/>
                  <a:ea typeface="Barlow Light"/>
                  <a:cs typeface="Barlow Light"/>
                  <a:sym typeface="Barlow Light"/>
                </a:rPr>
                <a:t>and actively helped more than</a:t>
              </a:r>
              <a:endParaRPr kumimoji="0" sz="1200" b="0" i="1" u="none" strike="noStrike" kern="0" cap="none" spc="0" normalizeH="0" baseline="0" noProof="0">
                <a:ln>
                  <a:noFill/>
                </a:ln>
                <a:solidFill>
                  <a:srgbClr val="FFFFFF"/>
                </a:solidFill>
                <a:effectLst/>
                <a:uLnTx/>
                <a:uFillTx/>
                <a:latin typeface="Barlow Light"/>
                <a:ea typeface="Barlow Light"/>
                <a:cs typeface="Barlow Light"/>
                <a:sym typeface="Barlow Light"/>
              </a:endParaRPr>
            </a:p>
          </p:txBody>
        </p:sp>
        <p:sp>
          <p:nvSpPr>
            <p:cNvPr id="71" name="Google Shape;71;g27975acadef_1_1"/>
            <p:cNvSpPr txBox="1"/>
            <p:nvPr/>
          </p:nvSpPr>
          <p:spPr>
            <a:xfrm>
              <a:off x="5283887" y="4553840"/>
              <a:ext cx="2304900" cy="234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15000"/>
                </a:lnSpc>
                <a:spcBef>
                  <a:spcPts val="0"/>
                </a:spcBef>
                <a:spcAft>
                  <a:spcPts val="0"/>
                </a:spcAft>
                <a:buClr>
                  <a:srgbClr val="EEEEEE"/>
                </a:buClr>
                <a:buSzPts val="2400"/>
                <a:buFont typeface="Arial"/>
                <a:buNone/>
                <a:tabLst/>
                <a:defRPr/>
              </a:pPr>
              <a:r>
                <a:rPr kumimoji="0" lang="en" sz="1200" b="0" i="1" u="none" strike="noStrike" kern="0" cap="none" spc="0" normalizeH="0" baseline="0" noProof="0">
                  <a:ln>
                    <a:noFill/>
                  </a:ln>
                  <a:solidFill>
                    <a:srgbClr val="FFFFFF"/>
                  </a:solidFill>
                  <a:effectLst/>
                  <a:uLnTx/>
                  <a:uFillTx/>
                  <a:latin typeface="Barlow Light"/>
                  <a:ea typeface="Barlow Light"/>
                  <a:cs typeface="Barlow Light"/>
                  <a:sym typeface="Barlow Light"/>
                </a:rPr>
                <a:t>of them improve their finances.</a:t>
              </a:r>
              <a:endParaRPr kumimoji="0" sz="1200" b="0" i="1" u="none" strike="noStrike" kern="0" cap="none" spc="0" normalizeH="0" baseline="0" noProof="0">
                <a:ln>
                  <a:noFill/>
                </a:ln>
                <a:solidFill>
                  <a:srgbClr val="FFFFFF"/>
                </a:solidFill>
                <a:effectLst/>
                <a:uLnTx/>
                <a:uFillTx/>
                <a:latin typeface="Barlow Light"/>
                <a:ea typeface="Barlow Light"/>
                <a:cs typeface="Barlow Light"/>
                <a:sym typeface="Barlow Light"/>
              </a:endParaRPr>
            </a:p>
            <a:p>
              <a:pPr marL="0" marR="0" lvl="0" indent="0" algn="ctr" defTabSz="914400" rtl="0" eaLnBrk="1" fontAlgn="auto" latinLnBrk="0" hangingPunct="1">
                <a:lnSpc>
                  <a:spcPct val="115000"/>
                </a:lnSpc>
                <a:spcBef>
                  <a:spcPts val="600"/>
                </a:spcBef>
                <a:spcAft>
                  <a:spcPts val="600"/>
                </a:spcAft>
                <a:buClr>
                  <a:srgbClr val="EEEEEE"/>
                </a:buClr>
                <a:buSzPts val="2400"/>
                <a:buFont typeface="Arial"/>
                <a:buNone/>
                <a:tabLst/>
                <a:defRPr/>
              </a:pPr>
              <a:endParaRPr kumimoji="0" sz="1200" b="0" i="1" u="none" strike="noStrike" kern="0" cap="none" spc="0" normalizeH="0" baseline="0" noProof="0">
                <a:ln>
                  <a:noFill/>
                </a:ln>
                <a:solidFill>
                  <a:srgbClr val="FFFFFF"/>
                </a:solidFill>
                <a:effectLst/>
                <a:uLnTx/>
                <a:uFillTx/>
                <a:latin typeface="Barlow Light"/>
                <a:ea typeface="Barlow Light"/>
                <a:cs typeface="Barlow Light"/>
                <a:sym typeface="Barlow Light"/>
              </a:endParaRPr>
            </a:p>
          </p:txBody>
        </p:sp>
        <p:sp>
          <p:nvSpPr>
            <p:cNvPr id="72" name="Google Shape;72;g27975acadef_1_1"/>
            <p:cNvSpPr txBox="1"/>
            <p:nvPr/>
          </p:nvSpPr>
          <p:spPr>
            <a:xfrm>
              <a:off x="4119783" y="3663340"/>
              <a:ext cx="2084100" cy="8949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4285F4"/>
                </a:buClr>
                <a:buSzPts val="2400"/>
                <a:buFont typeface="Arial"/>
                <a:buNone/>
                <a:tabLst/>
                <a:defRPr/>
              </a:pPr>
              <a:r>
                <a:rPr kumimoji="0" lang="en" sz="2700" b="1" i="1" u="none" strike="noStrike" kern="0" cap="none" spc="0" normalizeH="0" baseline="0" noProof="0">
                  <a:ln>
                    <a:noFill/>
                  </a:ln>
                  <a:solidFill>
                    <a:srgbClr val="FFAB40"/>
                  </a:solidFill>
                  <a:effectLst/>
                  <a:uLnTx/>
                  <a:uFillTx/>
                  <a:latin typeface="Barlow"/>
                  <a:ea typeface="Barlow"/>
                  <a:cs typeface="Barlow"/>
                  <a:sym typeface="Barlow"/>
                </a:rPr>
                <a:t>2.000.000</a:t>
              </a:r>
              <a:endParaRPr kumimoji="0" sz="1050" b="0" i="1" u="none" strike="noStrike" kern="0" cap="none" spc="0" normalizeH="0" baseline="0" noProof="0">
                <a:ln>
                  <a:noFill/>
                </a:ln>
                <a:solidFill>
                  <a:srgbClr val="FFAB40"/>
                </a:solidFill>
                <a:effectLst/>
                <a:uLnTx/>
                <a:uFillTx/>
                <a:latin typeface="Arial"/>
                <a:cs typeface="Arial"/>
                <a:sym typeface="Arial"/>
              </a:endParaRPr>
            </a:p>
          </p:txBody>
        </p:sp>
        <p:sp>
          <p:nvSpPr>
            <p:cNvPr id="73" name="Google Shape;73;g27975acadef_1_1"/>
            <p:cNvSpPr txBox="1"/>
            <p:nvPr/>
          </p:nvSpPr>
          <p:spPr>
            <a:xfrm>
              <a:off x="3928050" y="4404838"/>
              <a:ext cx="1454700" cy="5535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4285F4"/>
                </a:buClr>
                <a:buSzPts val="2400"/>
                <a:buFont typeface="Arial"/>
                <a:buNone/>
                <a:tabLst/>
                <a:defRPr/>
              </a:pPr>
              <a:r>
                <a:rPr kumimoji="0" lang="en" sz="2700" b="1" i="1" u="none" strike="noStrike" kern="0" cap="none" spc="0" normalizeH="0" baseline="0" noProof="0">
                  <a:ln>
                    <a:noFill/>
                  </a:ln>
                  <a:solidFill>
                    <a:srgbClr val="FFAB40"/>
                  </a:solidFill>
                  <a:effectLst/>
                  <a:uLnTx/>
                  <a:uFillTx/>
                  <a:latin typeface="Barlow"/>
                  <a:ea typeface="Barlow"/>
                  <a:cs typeface="Barlow"/>
                  <a:sym typeface="Barlow"/>
                </a:rPr>
                <a:t>70.000</a:t>
              </a:r>
              <a:endParaRPr kumimoji="0" sz="1050" b="0" i="1" u="none" strike="noStrike" kern="0" cap="none" spc="0" normalizeH="0" baseline="0" noProof="0">
                <a:ln>
                  <a:noFill/>
                </a:ln>
                <a:solidFill>
                  <a:srgbClr val="FFAB40"/>
                </a:solidFill>
                <a:effectLst/>
                <a:uLnTx/>
                <a:uFillTx/>
                <a:latin typeface="Arial"/>
                <a:cs typeface="Arial"/>
                <a:sym typeface="Arial"/>
              </a:endParaRPr>
            </a:p>
          </p:txBody>
        </p:sp>
      </p:grpSp>
      <p:grpSp>
        <p:nvGrpSpPr>
          <p:cNvPr id="74" name="Google Shape;74;g27975acadef_1_1"/>
          <p:cNvGrpSpPr/>
          <p:nvPr/>
        </p:nvGrpSpPr>
        <p:grpSpPr>
          <a:xfrm>
            <a:off x="221269" y="1288885"/>
            <a:ext cx="6544523" cy="1702200"/>
            <a:chOff x="542950" y="880125"/>
            <a:chExt cx="8726030" cy="2269600"/>
          </a:xfrm>
        </p:grpSpPr>
        <p:sp>
          <p:nvSpPr>
            <p:cNvPr id="75" name="Google Shape;75;g27975acadef_1_1"/>
            <p:cNvSpPr txBox="1"/>
            <p:nvPr/>
          </p:nvSpPr>
          <p:spPr>
            <a:xfrm>
              <a:off x="542950" y="884913"/>
              <a:ext cx="2803500" cy="8949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4285F4"/>
                </a:buClr>
                <a:buSzPts val="2400"/>
                <a:buFont typeface="Arial"/>
                <a:buNone/>
                <a:tabLst/>
                <a:defRPr/>
              </a:pPr>
              <a:r>
                <a:rPr kumimoji="0" lang="en" sz="2700" b="1" i="0" u="none" strike="noStrike" kern="0" cap="none" spc="0" normalizeH="0" baseline="0" noProof="0">
                  <a:ln>
                    <a:noFill/>
                  </a:ln>
                  <a:solidFill>
                    <a:srgbClr val="FFAB40"/>
                  </a:solidFill>
                  <a:effectLst/>
                  <a:uLnTx/>
                  <a:uFillTx/>
                  <a:latin typeface="Barlow"/>
                  <a:ea typeface="Barlow"/>
                  <a:cs typeface="Barlow"/>
                  <a:sym typeface="Barlow"/>
                </a:rPr>
                <a:t>Chris Tsounis</a:t>
              </a:r>
              <a:endParaRPr kumimoji="0" sz="1050" b="0" i="0" u="none" strike="noStrike" kern="0" cap="none" spc="0" normalizeH="0" baseline="0" noProof="0">
                <a:ln>
                  <a:noFill/>
                </a:ln>
                <a:solidFill>
                  <a:srgbClr val="FFAB40"/>
                </a:solidFill>
                <a:effectLst/>
                <a:uLnTx/>
                <a:uFillTx/>
                <a:latin typeface="Arial"/>
                <a:cs typeface="Arial"/>
                <a:sym typeface="Arial"/>
              </a:endParaRPr>
            </a:p>
          </p:txBody>
        </p:sp>
        <p:sp>
          <p:nvSpPr>
            <p:cNvPr id="76" name="Google Shape;76;g27975acadef_1_1"/>
            <p:cNvSpPr txBox="1"/>
            <p:nvPr/>
          </p:nvSpPr>
          <p:spPr>
            <a:xfrm>
              <a:off x="566488" y="2254825"/>
              <a:ext cx="3434400" cy="8949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4285F4"/>
                </a:buClr>
                <a:buSzPts val="2400"/>
                <a:buFont typeface="Arial"/>
                <a:buNone/>
                <a:tabLst/>
                <a:defRPr/>
              </a:pPr>
              <a:r>
                <a:rPr kumimoji="0" lang="en" sz="2700" b="1" i="0" u="none" strike="noStrike" kern="0" cap="none" spc="0" normalizeH="0" baseline="0" noProof="0" dirty="0">
                  <a:ln>
                    <a:noFill/>
                  </a:ln>
                  <a:solidFill>
                    <a:srgbClr val="FFAB40"/>
                  </a:solidFill>
                  <a:effectLst/>
                  <a:uLnTx/>
                  <a:uFillTx/>
                  <a:latin typeface="Barlow"/>
                  <a:ea typeface="Barlow"/>
                  <a:cs typeface="Barlow"/>
                  <a:sym typeface="Barlow"/>
                </a:rPr>
                <a:t>Financial Greeks</a:t>
              </a:r>
              <a:endParaRPr kumimoji="0" sz="1050" b="0" i="0" u="none" strike="noStrike" kern="0" cap="none" spc="0" normalizeH="0" baseline="0" noProof="0" dirty="0">
                <a:ln>
                  <a:noFill/>
                </a:ln>
                <a:solidFill>
                  <a:srgbClr val="FFAB40"/>
                </a:solidFill>
                <a:effectLst/>
                <a:uLnTx/>
                <a:uFillTx/>
                <a:latin typeface="Arial"/>
                <a:cs typeface="Arial"/>
                <a:sym typeface="Arial"/>
              </a:endParaRPr>
            </a:p>
          </p:txBody>
        </p:sp>
        <p:sp>
          <p:nvSpPr>
            <p:cNvPr id="77" name="Google Shape;77;g27975acadef_1_1"/>
            <p:cNvSpPr txBox="1"/>
            <p:nvPr/>
          </p:nvSpPr>
          <p:spPr>
            <a:xfrm>
              <a:off x="4065300" y="880125"/>
              <a:ext cx="5203680" cy="993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15000"/>
                </a:lnSpc>
                <a:spcBef>
                  <a:spcPts val="0"/>
                </a:spcBef>
                <a:spcAft>
                  <a:spcPts val="0"/>
                </a:spcAft>
                <a:buClr>
                  <a:srgbClr val="EEEEEE"/>
                </a:buClr>
                <a:buSzPts val="2400"/>
                <a:buFont typeface="Arial"/>
                <a:buNone/>
                <a:tabLst/>
                <a:defRPr/>
              </a:pPr>
              <a:r>
                <a:rPr kumimoji="0" lang="en" sz="1200" b="0" i="0" u="sng" strike="noStrike" kern="0" cap="none" spc="0" normalizeH="0" baseline="0" noProof="0" dirty="0">
                  <a:ln>
                    <a:noFill/>
                  </a:ln>
                  <a:solidFill>
                    <a:srgbClr val="FFFFFF"/>
                  </a:solidFill>
                  <a:effectLst/>
                  <a:uLnTx/>
                  <a:uFillTx/>
                  <a:latin typeface="Barlow Light"/>
                  <a:ea typeface="Barlow Light"/>
                  <a:cs typeface="Barlow Light"/>
                  <a:sym typeface="Barlow Light"/>
                  <a:hlinkClick r:id="rId3">
                    <a:extLst>
                      <a:ext uri="{A12FA001-AC4F-418D-AE19-62706E023703}">
                        <ahyp:hlinkClr xmlns:ahyp="http://schemas.microsoft.com/office/drawing/2018/hyperlinkcolor" val="tx"/>
                      </a:ext>
                    </a:extLst>
                  </a:hlinkClick>
                </a:rPr>
                <a:t>YouTube</a:t>
              </a:r>
              <a:r>
                <a:rPr kumimoji="0" lang="en" sz="1200" b="0" i="0" u="none" strike="noStrike" kern="0" cap="none" spc="0" normalizeH="0" baseline="0" noProof="0" dirty="0">
                  <a:ln>
                    <a:noFill/>
                  </a:ln>
                  <a:solidFill>
                    <a:srgbClr val="FFFFFF"/>
                  </a:solidFill>
                  <a:effectLst/>
                  <a:uLnTx/>
                  <a:uFillTx/>
                  <a:latin typeface="Barlow Light"/>
                  <a:ea typeface="Barlow Light"/>
                  <a:cs typeface="Barlow Light"/>
                  <a:sym typeface="Barlow Light"/>
                </a:rPr>
                <a:t>                  86.000+ subscribers - 12.500.000+ views</a:t>
              </a:r>
              <a:endParaRPr kumimoji="0" sz="1200" b="0" i="0" u="none" strike="noStrike" kern="0" cap="none" spc="0" normalizeH="0" baseline="0" noProof="0" dirty="0">
                <a:ln>
                  <a:noFill/>
                </a:ln>
                <a:solidFill>
                  <a:srgbClr val="FFFFFF"/>
                </a:solidFill>
                <a:effectLst/>
                <a:uLnTx/>
                <a:uFillTx/>
                <a:latin typeface="Barlow Light"/>
                <a:ea typeface="Barlow Light"/>
                <a:cs typeface="Barlow Light"/>
                <a:sym typeface="Barlow Light"/>
              </a:endParaRPr>
            </a:p>
            <a:p>
              <a:pPr marL="0" marR="0" lvl="0" indent="0" algn="l" defTabSz="914400" rtl="0" eaLnBrk="1" fontAlgn="auto" latinLnBrk="0" hangingPunct="1">
                <a:lnSpc>
                  <a:spcPct val="115000"/>
                </a:lnSpc>
                <a:spcBef>
                  <a:spcPts val="600"/>
                </a:spcBef>
                <a:spcAft>
                  <a:spcPts val="0"/>
                </a:spcAft>
                <a:buClr>
                  <a:srgbClr val="EEEEEE"/>
                </a:buClr>
                <a:buSzPts val="2400"/>
                <a:buFont typeface="Arial"/>
                <a:buNone/>
                <a:tabLst/>
                <a:defRPr/>
              </a:pPr>
              <a:r>
                <a:rPr kumimoji="0" lang="en" sz="1200" b="0" i="0" u="sng" strike="noStrike" kern="0" cap="none" spc="0" normalizeH="0" baseline="0" noProof="0" dirty="0">
                  <a:ln>
                    <a:noFill/>
                  </a:ln>
                  <a:solidFill>
                    <a:srgbClr val="FFFFFF"/>
                  </a:solidFill>
                  <a:effectLst/>
                  <a:uLnTx/>
                  <a:uFillTx/>
                  <a:latin typeface="Barlow Light"/>
                  <a:ea typeface="Barlow Light"/>
                  <a:cs typeface="Barlow Light"/>
                  <a:sym typeface="Barlow Light"/>
                  <a:hlinkClick r:id="rId4">
                    <a:extLst>
                      <a:ext uri="{A12FA001-AC4F-418D-AE19-62706E023703}">
                        <ahyp:hlinkClr xmlns:ahyp="http://schemas.microsoft.com/office/drawing/2018/hyperlinkcolor" val="tx"/>
                      </a:ext>
                    </a:extLst>
                  </a:hlinkClick>
                </a:rPr>
                <a:t>Blog</a:t>
              </a:r>
              <a:r>
                <a:rPr kumimoji="0" lang="en" sz="1200" b="0" i="0" u="none" strike="noStrike" kern="0" cap="none" spc="0" normalizeH="0" baseline="0" noProof="0" dirty="0">
                  <a:ln>
                    <a:noFill/>
                  </a:ln>
                  <a:solidFill>
                    <a:srgbClr val="FFFFFF"/>
                  </a:solidFill>
                  <a:effectLst/>
                  <a:uLnTx/>
                  <a:uFillTx/>
                  <a:latin typeface="Barlow Light"/>
                  <a:ea typeface="Barlow Light"/>
                  <a:cs typeface="Barlow Light"/>
                  <a:sym typeface="Barlow Light"/>
                </a:rPr>
                <a:t>                           Daily news about market, stocks, etc.</a:t>
              </a:r>
              <a:endParaRPr kumimoji="0" sz="1200" b="0" i="0" u="none" strike="noStrike" kern="0" cap="none" spc="0" normalizeH="0" baseline="0" noProof="0" dirty="0">
                <a:ln>
                  <a:noFill/>
                </a:ln>
                <a:solidFill>
                  <a:srgbClr val="FFFFFF"/>
                </a:solidFill>
                <a:effectLst/>
                <a:uLnTx/>
                <a:uFillTx/>
                <a:latin typeface="Barlow Light"/>
                <a:ea typeface="Barlow Light"/>
                <a:cs typeface="Barlow Light"/>
                <a:sym typeface="Barlow Light"/>
              </a:endParaRPr>
            </a:p>
            <a:p>
              <a:pPr marL="0" marR="0" lvl="0" indent="0" algn="l" defTabSz="914400" rtl="0" eaLnBrk="1" fontAlgn="auto" latinLnBrk="0" hangingPunct="1">
                <a:lnSpc>
                  <a:spcPct val="115000"/>
                </a:lnSpc>
                <a:spcBef>
                  <a:spcPts val="600"/>
                </a:spcBef>
                <a:spcAft>
                  <a:spcPts val="0"/>
                </a:spcAft>
                <a:buClr>
                  <a:srgbClr val="EEEEEE"/>
                </a:buClr>
                <a:buSzPts val="2400"/>
                <a:buFont typeface="Arial"/>
                <a:buNone/>
                <a:tabLst/>
                <a:defRPr/>
              </a:pPr>
              <a:r>
                <a:rPr kumimoji="0" lang="en" sz="1200" b="0" i="0" u="sng" strike="noStrike" kern="0" cap="none" spc="0" normalizeH="0" baseline="0" noProof="0" dirty="0">
                  <a:ln>
                    <a:noFill/>
                  </a:ln>
                  <a:solidFill>
                    <a:srgbClr val="FFFFFF"/>
                  </a:solidFill>
                  <a:effectLst/>
                  <a:uLnTx/>
                  <a:uFillTx/>
                  <a:latin typeface="Barlow Light"/>
                  <a:ea typeface="Barlow Light"/>
                  <a:cs typeface="Barlow Light"/>
                  <a:sym typeface="Barlow Light"/>
                  <a:hlinkClick r:id="rId5">
                    <a:extLst>
                      <a:ext uri="{A12FA001-AC4F-418D-AE19-62706E023703}">
                        <ahyp:hlinkClr xmlns:ahyp="http://schemas.microsoft.com/office/drawing/2018/hyperlinkcolor" val="tx"/>
                      </a:ext>
                    </a:extLst>
                  </a:hlinkClick>
                </a:rPr>
                <a:t>Instagram</a:t>
              </a:r>
              <a:r>
                <a:rPr kumimoji="0" lang="en" sz="1200" b="0" i="0" u="none" strike="noStrike" kern="0" cap="none" spc="0" normalizeH="0" baseline="0" noProof="0" dirty="0">
                  <a:ln>
                    <a:noFill/>
                  </a:ln>
                  <a:solidFill>
                    <a:srgbClr val="FFFFFF"/>
                  </a:solidFill>
                  <a:effectLst/>
                  <a:uLnTx/>
                  <a:uFillTx/>
                  <a:latin typeface="Barlow Light"/>
                  <a:ea typeface="Barlow Light"/>
                  <a:cs typeface="Barlow Light"/>
                  <a:sym typeface="Barlow Light"/>
                </a:rPr>
                <a:t>  </a:t>
              </a:r>
              <a:r>
                <a:rPr kumimoji="0" lang="en" sz="1200" b="0" i="0" u="sng" strike="noStrike" kern="0" cap="none" spc="0" normalizeH="0" baseline="0" noProof="0" dirty="0">
                  <a:ln>
                    <a:noFill/>
                  </a:ln>
                  <a:solidFill>
                    <a:srgbClr val="FFFFFF"/>
                  </a:solidFill>
                  <a:effectLst/>
                  <a:uLnTx/>
                  <a:uFillTx/>
                  <a:latin typeface="Barlow Light"/>
                  <a:ea typeface="Barlow Light"/>
                  <a:cs typeface="Barlow Light"/>
                  <a:sym typeface="Barlow Light"/>
                  <a:hlinkClick r:id="rId6">
                    <a:extLst>
                      <a:ext uri="{A12FA001-AC4F-418D-AE19-62706E023703}">
                        <ahyp:hlinkClr xmlns:ahyp="http://schemas.microsoft.com/office/drawing/2018/hyperlinkcolor" val="tx"/>
                      </a:ext>
                    </a:extLst>
                  </a:hlinkClick>
                </a:rPr>
                <a:t>TikTok</a:t>
              </a:r>
              <a:r>
                <a:rPr kumimoji="0" lang="en" sz="1200" b="0" i="0" u="none" strike="noStrike" kern="0" cap="none" spc="0" normalizeH="0" baseline="0" noProof="0" dirty="0">
                  <a:ln>
                    <a:noFill/>
                  </a:ln>
                  <a:solidFill>
                    <a:srgbClr val="FFFFFF"/>
                  </a:solidFill>
                  <a:effectLst/>
                  <a:uLnTx/>
                  <a:uFillTx/>
                  <a:latin typeface="Barlow Light"/>
                  <a:ea typeface="Barlow Light"/>
                  <a:cs typeface="Barlow Light"/>
                  <a:sym typeface="Barlow Light"/>
                </a:rPr>
                <a:t>  </a:t>
              </a:r>
              <a:r>
                <a:rPr kumimoji="0" lang="en" sz="1200" b="0" i="0" u="sng" strike="noStrike" kern="0" cap="none" spc="0" normalizeH="0" baseline="0" noProof="0" dirty="0">
                  <a:ln>
                    <a:noFill/>
                  </a:ln>
                  <a:solidFill>
                    <a:srgbClr val="FFFFFF"/>
                  </a:solidFill>
                  <a:effectLst/>
                  <a:uLnTx/>
                  <a:uFillTx/>
                  <a:latin typeface="Barlow Light"/>
                  <a:ea typeface="Barlow Light"/>
                  <a:cs typeface="Barlow Light"/>
                  <a:sym typeface="Barlow Light"/>
                  <a:hlinkClick r:id="rId7">
                    <a:extLst>
                      <a:ext uri="{A12FA001-AC4F-418D-AE19-62706E023703}">
                        <ahyp:hlinkClr xmlns:ahyp="http://schemas.microsoft.com/office/drawing/2018/hyperlinkcolor" val="tx"/>
                      </a:ext>
                    </a:extLst>
                  </a:hlinkClick>
                </a:rPr>
                <a:t>Facebook</a:t>
              </a:r>
              <a:r>
                <a:rPr kumimoji="0" lang="en" sz="1200" b="0" i="0" u="none" strike="noStrike" kern="0" cap="none" spc="0" normalizeH="0" baseline="0" noProof="0" dirty="0">
                  <a:ln>
                    <a:noFill/>
                  </a:ln>
                  <a:solidFill>
                    <a:srgbClr val="FFFFFF"/>
                  </a:solidFill>
                  <a:effectLst/>
                  <a:uLnTx/>
                  <a:uFillTx/>
                  <a:latin typeface="Barlow Light"/>
                  <a:ea typeface="Barlow Light"/>
                  <a:cs typeface="Barlow Light"/>
                  <a:sym typeface="Barlow Light"/>
                </a:rPr>
                <a:t>  </a:t>
              </a:r>
              <a:endParaRPr kumimoji="0" sz="1200" b="0" i="0" u="none" strike="noStrike" kern="0" cap="none" spc="0" normalizeH="0" baseline="0" noProof="0" dirty="0">
                <a:ln>
                  <a:noFill/>
                </a:ln>
                <a:solidFill>
                  <a:srgbClr val="FFFFFF"/>
                </a:solidFill>
                <a:effectLst/>
                <a:uLnTx/>
                <a:uFillTx/>
                <a:latin typeface="Barlow Light"/>
                <a:ea typeface="Barlow Light"/>
                <a:cs typeface="Barlow Light"/>
                <a:sym typeface="Barlow Light"/>
              </a:endParaRPr>
            </a:p>
            <a:p>
              <a:pPr marL="0" marR="0" lvl="0" indent="0" algn="l" defTabSz="914400" rtl="0" eaLnBrk="1" fontAlgn="auto" latinLnBrk="0" hangingPunct="1">
                <a:lnSpc>
                  <a:spcPct val="115000"/>
                </a:lnSpc>
                <a:spcBef>
                  <a:spcPts val="600"/>
                </a:spcBef>
                <a:spcAft>
                  <a:spcPts val="600"/>
                </a:spcAft>
                <a:buClr>
                  <a:srgbClr val="EEEEEE"/>
                </a:buClr>
                <a:buSzPts val="2400"/>
                <a:buFont typeface="Arial"/>
                <a:buNone/>
                <a:tabLst/>
                <a:defRPr/>
              </a:pPr>
              <a:endParaRPr kumimoji="0" sz="1200" b="0" i="0" u="none" strike="noStrike" kern="0" cap="none" spc="0" normalizeH="0" baseline="0" noProof="0" dirty="0">
                <a:ln>
                  <a:noFill/>
                </a:ln>
                <a:solidFill>
                  <a:srgbClr val="FFFFFF"/>
                </a:solidFill>
                <a:effectLst/>
                <a:uLnTx/>
                <a:uFillTx/>
                <a:latin typeface="Barlow Light"/>
                <a:ea typeface="Barlow Light"/>
                <a:cs typeface="Barlow Light"/>
                <a:sym typeface="Barlow Light"/>
              </a:endParaRPr>
            </a:p>
          </p:txBody>
        </p:sp>
        <p:sp>
          <p:nvSpPr>
            <p:cNvPr id="78" name="Google Shape;78;g27975acadef_1_1"/>
            <p:cNvSpPr/>
            <p:nvPr/>
          </p:nvSpPr>
          <p:spPr>
            <a:xfrm>
              <a:off x="5115200" y="926350"/>
              <a:ext cx="383400" cy="143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g27975acadef_1_1"/>
            <p:cNvSpPr/>
            <p:nvPr/>
          </p:nvSpPr>
          <p:spPr>
            <a:xfrm>
              <a:off x="5115200" y="1313625"/>
              <a:ext cx="383400" cy="143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g27975acadef_1_1"/>
            <p:cNvSpPr txBox="1"/>
            <p:nvPr/>
          </p:nvSpPr>
          <p:spPr>
            <a:xfrm>
              <a:off x="4041762" y="2576300"/>
              <a:ext cx="5203679" cy="3354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15000"/>
                </a:lnSpc>
                <a:spcBef>
                  <a:spcPts val="0"/>
                </a:spcBef>
                <a:spcAft>
                  <a:spcPts val="0"/>
                </a:spcAft>
                <a:buClr>
                  <a:srgbClr val="EEEEEE"/>
                </a:buClr>
                <a:buSzPts val="2400"/>
                <a:buFont typeface="Arial"/>
                <a:buNone/>
                <a:tabLst/>
                <a:defRPr/>
              </a:pPr>
              <a:r>
                <a:rPr kumimoji="0" lang="en" sz="1200" b="0" i="0" u="sng" strike="noStrike" kern="0" cap="none" spc="0" normalizeH="0" baseline="0" noProof="0" dirty="0">
                  <a:ln>
                    <a:noFill/>
                  </a:ln>
                  <a:solidFill>
                    <a:srgbClr val="FFFFFF"/>
                  </a:solidFill>
                  <a:effectLst/>
                  <a:uLnTx/>
                  <a:uFillTx/>
                  <a:latin typeface="Barlow Light"/>
                  <a:ea typeface="Barlow Light"/>
                  <a:cs typeface="Barlow Light"/>
                  <a:sym typeface="Barlow Light"/>
                  <a:hlinkClick r:id="rId8">
                    <a:extLst>
                      <a:ext uri="{A12FA001-AC4F-418D-AE19-62706E023703}">
                        <ahyp:hlinkClr xmlns:ahyp="http://schemas.microsoft.com/office/drawing/2018/hyperlinkcolor" val="tx"/>
                      </a:ext>
                    </a:extLst>
                  </a:hlinkClick>
                </a:rPr>
                <a:t>YouTube</a:t>
              </a:r>
              <a:r>
                <a:rPr kumimoji="0" lang="en" sz="1200" b="0" i="0" u="none" strike="noStrike" kern="0" cap="none" spc="0" normalizeH="0" baseline="0" noProof="0" dirty="0">
                  <a:ln>
                    <a:noFill/>
                  </a:ln>
                  <a:solidFill>
                    <a:srgbClr val="FFFFFF"/>
                  </a:solidFill>
                  <a:effectLst/>
                  <a:uLnTx/>
                  <a:uFillTx/>
                  <a:latin typeface="Barlow Light"/>
                  <a:ea typeface="Barlow Light"/>
                  <a:cs typeface="Barlow Light"/>
                  <a:sym typeface="Barlow Light"/>
                </a:rPr>
                <a:t>                   121.000+ subscribers - 1.353.000+ views</a:t>
              </a:r>
              <a:endParaRPr kumimoji="0" sz="1200" b="0" i="0" u="none" strike="noStrike" kern="0" cap="none" spc="0" normalizeH="0" baseline="0" noProof="0" dirty="0">
                <a:ln>
                  <a:noFill/>
                </a:ln>
                <a:solidFill>
                  <a:srgbClr val="FFFFFF"/>
                </a:solidFill>
                <a:effectLst/>
                <a:uLnTx/>
                <a:uFillTx/>
                <a:latin typeface="Barlow Light"/>
                <a:ea typeface="Barlow Light"/>
                <a:cs typeface="Barlow Light"/>
                <a:sym typeface="Barlow Light"/>
              </a:endParaRPr>
            </a:p>
            <a:p>
              <a:pPr marL="0" marR="0" lvl="0" indent="0" algn="l" defTabSz="914400" rtl="0" eaLnBrk="1" fontAlgn="auto" latinLnBrk="0" hangingPunct="1">
                <a:lnSpc>
                  <a:spcPct val="115000"/>
                </a:lnSpc>
                <a:spcBef>
                  <a:spcPts val="600"/>
                </a:spcBef>
                <a:spcAft>
                  <a:spcPts val="600"/>
                </a:spcAft>
                <a:buClr>
                  <a:srgbClr val="EEEEEE"/>
                </a:buClr>
                <a:buSzPts val="2400"/>
                <a:buFont typeface="Arial"/>
                <a:buNone/>
                <a:tabLst/>
                <a:defRPr/>
              </a:pPr>
              <a:endParaRPr kumimoji="0" sz="1200" b="0" i="0" u="none" strike="noStrike" kern="0" cap="none" spc="0" normalizeH="0" baseline="0" noProof="0" dirty="0">
                <a:ln>
                  <a:noFill/>
                </a:ln>
                <a:solidFill>
                  <a:srgbClr val="FFFFFF"/>
                </a:solidFill>
                <a:effectLst/>
                <a:uLnTx/>
                <a:uFillTx/>
                <a:latin typeface="Barlow Light"/>
                <a:ea typeface="Barlow Light"/>
                <a:cs typeface="Barlow Light"/>
                <a:sym typeface="Barlow Light"/>
              </a:endParaRPr>
            </a:p>
          </p:txBody>
        </p:sp>
        <p:sp>
          <p:nvSpPr>
            <p:cNvPr id="81" name="Google Shape;81;g27975acadef_1_1"/>
            <p:cNvSpPr/>
            <p:nvPr/>
          </p:nvSpPr>
          <p:spPr>
            <a:xfrm>
              <a:off x="5020475" y="2672163"/>
              <a:ext cx="383400" cy="143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82" name="Google Shape;82;g27975acadef_1_1"/>
          <p:cNvCxnSpPr/>
          <p:nvPr/>
        </p:nvCxnSpPr>
        <p:spPr>
          <a:xfrm rot="10800000" flipH="1">
            <a:off x="2779069" y="2257941"/>
            <a:ext cx="3835800" cy="21825"/>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chemeClr val="lt1">
                <a:alpha val="50000"/>
              </a:schemeClr>
            </a:outerShdw>
          </a:effectLst>
        </p:spPr>
      </p:cxnSp>
      <p:cxnSp>
        <p:nvCxnSpPr>
          <p:cNvPr id="83" name="Google Shape;83;g27975acadef_1_1"/>
          <p:cNvCxnSpPr/>
          <p:nvPr/>
        </p:nvCxnSpPr>
        <p:spPr>
          <a:xfrm rot="10800000" flipH="1">
            <a:off x="2839181" y="3054188"/>
            <a:ext cx="3835800" cy="21825"/>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chemeClr val="lt1">
                <a:alpha val="50000"/>
              </a:schemeClr>
            </a:outerShdw>
          </a:effectLst>
        </p:spPr>
      </p:cxnSp>
      <p:cxnSp>
        <p:nvCxnSpPr>
          <p:cNvPr id="84" name="Google Shape;84;g27975acadef_1_1"/>
          <p:cNvCxnSpPr/>
          <p:nvPr/>
        </p:nvCxnSpPr>
        <p:spPr>
          <a:xfrm rot="10800000" flipH="1">
            <a:off x="1543875" y="4292869"/>
            <a:ext cx="3835800" cy="21825"/>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chemeClr val="lt1">
                <a:alpha val="50000"/>
              </a:scheme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1000"/>
                                        <p:tgtEl>
                                          <p:spTgt spid="6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cxnSp>
        <p:nvCxnSpPr>
          <p:cNvPr id="89" name="Google Shape;89;p6"/>
          <p:cNvCxnSpPr/>
          <p:nvPr/>
        </p:nvCxnSpPr>
        <p:spPr>
          <a:xfrm rot="10800000" flipH="1">
            <a:off x="1543875" y="4292869"/>
            <a:ext cx="3835800" cy="21825"/>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chemeClr val="lt1">
                <a:alpha val="50000"/>
              </a:schemeClr>
            </a:outerShdw>
          </a:effectLst>
        </p:spPr>
      </p:cxnSp>
      <p:sp>
        <p:nvSpPr>
          <p:cNvPr id="90" name="Google Shape;90;p6"/>
          <p:cNvSpPr txBox="1">
            <a:spLocks noGrp="1"/>
          </p:cNvSpPr>
          <p:nvPr>
            <p:ph type="title" idx="4294967295"/>
          </p:nvPr>
        </p:nvSpPr>
        <p:spPr>
          <a:xfrm>
            <a:off x="172613" y="887738"/>
            <a:ext cx="3253275" cy="251550"/>
          </a:xfrm>
          <a:prstGeom prst="rect">
            <a:avLst/>
          </a:prstGeom>
          <a:noFill/>
          <a:ln>
            <a:noFill/>
          </a:ln>
        </p:spPr>
        <p:txBody>
          <a:bodyPr spcFirstLastPara="1" wrap="square" lIns="0" tIns="0" rIns="0" bIns="0" anchor="b" anchorCtr="0">
            <a:noAutofit/>
          </a:bodyPr>
          <a:lstStyle/>
          <a:p>
            <a:pPr>
              <a:lnSpc>
                <a:spcPct val="90000"/>
              </a:lnSpc>
              <a:buSzPts val="2400"/>
            </a:pPr>
            <a:r>
              <a:rPr lang="en" sz="1500" b="1">
                <a:solidFill>
                  <a:srgbClr val="FFFFFF"/>
                </a:solidFill>
              </a:rPr>
              <a:t>GREEK FINANCIAL INFLUENCING</a:t>
            </a:r>
            <a:endParaRPr sz="1500" b="1">
              <a:solidFill>
                <a:srgbClr val="FFFFFF"/>
              </a:solidFill>
            </a:endParaRPr>
          </a:p>
        </p:txBody>
      </p:sp>
      <p:pic>
        <p:nvPicPr>
          <p:cNvPr id="91" name="Google Shape;91;p6"/>
          <p:cNvPicPr preferRelativeResize="0"/>
          <p:nvPr/>
        </p:nvPicPr>
        <p:blipFill>
          <a:blip r:embed="rId3">
            <a:alphaModFix/>
          </a:blip>
          <a:stretch>
            <a:fillRect/>
          </a:stretch>
        </p:blipFill>
        <p:spPr>
          <a:xfrm>
            <a:off x="-680269" y="862013"/>
            <a:ext cx="6208202" cy="3419474"/>
          </a:xfrm>
          <a:prstGeom prst="rect">
            <a:avLst/>
          </a:prstGeom>
          <a:noFill/>
          <a:ln>
            <a:noFill/>
          </a:ln>
        </p:spPr>
      </p:pic>
      <p:pic>
        <p:nvPicPr>
          <p:cNvPr id="92" name="Google Shape;92;p6"/>
          <p:cNvPicPr preferRelativeResize="0"/>
          <p:nvPr/>
        </p:nvPicPr>
        <p:blipFill>
          <a:blip r:embed="rId4">
            <a:alphaModFix/>
          </a:blip>
          <a:stretch>
            <a:fillRect/>
          </a:stretch>
        </p:blipFill>
        <p:spPr>
          <a:xfrm>
            <a:off x="2477382" y="1086433"/>
            <a:ext cx="5735494" cy="2743050"/>
          </a:xfrm>
          <a:prstGeom prst="rect">
            <a:avLst/>
          </a:prstGeom>
          <a:noFill/>
          <a:ln>
            <a:noFill/>
          </a:ln>
        </p:spPr>
      </p:pic>
      <p:sp>
        <p:nvSpPr>
          <p:cNvPr id="93" name="Google Shape;93;p6"/>
          <p:cNvSpPr txBox="1"/>
          <p:nvPr/>
        </p:nvSpPr>
        <p:spPr>
          <a:xfrm>
            <a:off x="1146019" y="3643519"/>
            <a:ext cx="2102625" cy="67117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4285F4"/>
              </a:buClr>
              <a:buSzPts val="2400"/>
              <a:buFont typeface="Arial"/>
              <a:buNone/>
              <a:tabLst/>
              <a:defRPr/>
            </a:pPr>
            <a:r>
              <a:rPr kumimoji="0" lang="en" sz="2100" b="1" i="0" u="none" strike="noStrike" kern="0" cap="none" spc="0" normalizeH="0" baseline="0" noProof="0">
                <a:ln>
                  <a:noFill/>
                </a:ln>
                <a:solidFill>
                  <a:srgbClr val="FFAB40"/>
                </a:solidFill>
                <a:effectLst/>
                <a:uLnTx/>
                <a:uFillTx/>
                <a:latin typeface="Barlow"/>
                <a:ea typeface="Barlow"/>
                <a:cs typeface="Barlow"/>
                <a:sym typeface="Barlow"/>
              </a:rPr>
              <a:t>Chris Tsounis</a:t>
            </a:r>
            <a:endParaRPr kumimoji="0" sz="450" b="0" i="0" u="none" strike="noStrike" kern="0" cap="none" spc="0" normalizeH="0" baseline="0" noProof="0">
              <a:ln>
                <a:noFill/>
              </a:ln>
              <a:solidFill>
                <a:srgbClr val="FFAB40"/>
              </a:solidFill>
              <a:effectLst/>
              <a:uLnTx/>
              <a:uFillTx/>
              <a:latin typeface="Arial"/>
              <a:cs typeface="Arial"/>
              <a:sym typeface="Arial"/>
            </a:endParaRPr>
          </a:p>
        </p:txBody>
      </p:sp>
      <p:sp>
        <p:nvSpPr>
          <p:cNvPr id="94" name="Google Shape;94;p6"/>
          <p:cNvSpPr txBox="1"/>
          <p:nvPr/>
        </p:nvSpPr>
        <p:spPr>
          <a:xfrm>
            <a:off x="4057219" y="3643510"/>
            <a:ext cx="2575800" cy="67117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4285F4"/>
              </a:buClr>
              <a:buSzPts val="2400"/>
              <a:buFont typeface="Arial"/>
              <a:buNone/>
              <a:tabLst/>
              <a:defRPr/>
            </a:pPr>
            <a:r>
              <a:rPr kumimoji="0" lang="en" sz="2100" b="1" i="0" u="none" strike="noStrike" kern="0" cap="none" spc="0" normalizeH="0" baseline="0" noProof="0">
                <a:ln>
                  <a:noFill/>
                </a:ln>
                <a:solidFill>
                  <a:srgbClr val="FFAB40"/>
                </a:solidFill>
                <a:effectLst/>
                <a:uLnTx/>
                <a:uFillTx/>
                <a:latin typeface="Barlow"/>
                <a:ea typeface="Barlow"/>
                <a:cs typeface="Barlow"/>
                <a:sym typeface="Barlow"/>
              </a:rPr>
              <a:t>Financial Greeks</a:t>
            </a:r>
            <a:endParaRPr kumimoji="0" sz="2100" b="0" i="0" u="none" strike="noStrike" kern="0" cap="none" spc="0" normalizeH="0" baseline="0" noProof="0">
              <a:ln>
                <a:noFill/>
              </a:ln>
              <a:solidFill>
                <a:srgbClr val="FFAB40"/>
              </a:solidFill>
              <a:effectLst/>
              <a:uLnTx/>
              <a:uFillTx/>
              <a:latin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27917111657_1_84"/>
          <p:cNvSpPr txBox="1">
            <a:spLocks noGrp="1"/>
          </p:cNvSpPr>
          <p:nvPr>
            <p:ph type="ctrTitle" idx="4294967295"/>
          </p:nvPr>
        </p:nvSpPr>
        <p:spPr>
          <a:xfrm>
            <a:off x="258056" y="1451606"/>
            <a:ext cx="2006813" cy="397350"/>
          </a:xfrm>
          <a:prstGeom prst="rect">
            <a:avLst/>
          </a:prstGeom>
          <a:noFill/>
          <a:ln>
            <a:noFill/>
          </a:ln>
        </p:spPr>
        <p:txBody>
          <a:bodyPr spcFirstLastPara="1" wrap="square" lIns="0" tIns="0" rIns="0" bIns="0" anchor="ctr" anchorCtr="0">
            <a:noAutofit/>
          </a:bodyPr>
          <a:lstStyle/>
          <a:p>
            <a:pPr>
              <a:lnSpc>
                <a:spcPct val="150000"/>
              </a:lnSpc>
              <a:buClr>
                <a:schemeClr val="accent1"/>
              </a:buClr>
              <a:buSzPts val="2400"/>
            </a:pPr>
            <a:r>
              <a:rPr lang="en" sz="2700" b="1" dirty="0">
                <a:solidFill>
                  <a:schemeClr val="accent4"/>
                </a:solidFill>
                <a:latin typeface="Barlow"/>
                <a:ea typeface="Barlow"/>
                <a:cs typeface="Barlow"/>
                <a:sym typeface="Barlow"/>
              </a:rPr>
              <a:t>90.000.000+</a:t>
            </a:r>
            <a:endParaRPr sz="2700" b="1" dirty="0">
              <a:solidFill>
                <a:schemeClr val="accent4"/>
              </a:solidFill>
              <a:latin typeface="Barlow"/>
              <a:ea typeface="Barlow"/>
              <a:cs typeface="Barlow"/>
              <a:sym typeface="Barlow"/>
            </a:endParaRPr>
          </a:p>
        </p:txBody>
      </p:sp>
      <p:sp>
        <p:nvSpPr>
          <p:cNvPr id="100" name="Google Shape;100;g27917111657_1_84"/>
          <p:cNvSpPr txBox="1">
            <a:spLocks noGrp="1"/>
          </p:cNvSpPr>
          <p:nvPr>
            <p:ph type="subTitle" idx="4294967295"/>
          </p:nvPr>
        </p:nvSpPr>
        <p:spPr>
          <a:xfrm>
            <a:off x="2237820" y="1614809"/>
            <a:ext cx="1815300" cy="208125"/>
          </a:xfrm>
          <a:prstGeom prst="rect">
            <a:avLst/>
          </a:prstGeom>
          <a:noFill/>
          <a:ln>
            <a:noFill/>
          </a:ln>
        </p:spPr>
        <p:txBody>
          <a:bodyPr spcFirstLastPara="1" wrap="square" lIns="0" tIns="0" rIns="0" bIns="0" anchor="ctr" anchorCtr="0">
            <a:noAutofit/>
          </a:bodyPr>
          <a:lstStyle/>
          <a:p>
            <a:pPr marL="0" indent="0">
              <a:lnSpc>
                <a:spcPct val="150000"/>
              </a:lnSpc>
              <a:spcAft>
                <a:spcPts val="600"/>
              </a:spcAft>
              <a:buClr>
                <a:schemeClr val="lt2"/>
              </a:buClr>
              <a:buSzPts val="2400"/>
              <a:buNone/>
            </a:pPr>
            <a:r>
              <a:rPr lang="en" sz="1200" dirty="0">
                <a:solidFill>
                  <a:srgbClr val="EFEFEF"/>
                </a:solidFill>
                <a:latin typeface="Barlow Light"/>
                <a:ea typeface="Barlow Light"/>
                <a:cs typeface="Barlow Light"/>
                <a:sym typeface="Barlow Light"/>
              </a:rPr>
              <a:t>Views annually on YouTube</a:t>
            </a:r>
            <a:endParaRPr sz="1200" dirty="0">
              <a:solidFill>
                <a:srgbClr val="EFEFEF"/>
              </a:solidFill>
              <a:latin typeface="Barlow Light"/>
              <a:ea typeface="Barlow Light"/>
              <a:cs typeface="Barlow Light"/>
              <a:sym typeface="Barlow Light"/>
            </a:endParaRPr>
          </a:p>
        </p:txBody>
      </p:sp>
      <p:sp>
        <p:nvSpPr>
          <p:cNvPr id="101" name="Google Shape;101;g27917111657_1_84"/>
          <p:cNvSpPr txBox="1">
            <a:spLocks noGrp="1"/>
          </p:cNvSpPr>
          <p:nvPr>
            <p:ph type="ctrTitle" idx="4294967295"/>
          </p:nvPr>
        </p:nvSpPr>
        <p:spPr>
          <a:xfrm>
            <a:off x="252319" y="2491512"/>
            <a:ext cx="793350" cy="347400"/>
          </a:xfrm>
          <a:prstGeom prst="rect">
            <a:avLst/>
          </a:prstGeom>
          <a:noFill/>
          <a:ln>
            <a:noFill/>
          </a:ln>
        </p:spPr>
        <p:txBody>
          <a:bodyPr spcFirstLastPara="1" wrap="square" lIns="0" tIns="0" rIns="0" bIns="0" anchor="ctr" anchorCtr="0">
            <a:noAutofit/>
          </a:bodyPr>
          <a:lstStyle/>
          <a:p>
            <a:pPr>
              <a:lnSpc>
                <a:spcPct val="150000"/>
              </a:lnSpc>
              <a:buClr>
                <a:schemeClr val="accent1"/>
              </a:buClr>
              <a:buSzPts val="2400"/>
            </a:pPr>
            <a:r>
              <a:rPr lang="en" sz="2700" b="1">
                <a:solidFill>
                  <a:schemeClr val="accent4"/>
                </a:solidFill>
                <a:latin typeface="Barlow"/>
                <a:ea typeface="Barlow"/>
                <a:cs typeface="Barlow"/>
                <a:sym typeface="Barlow"/>
              </a:rPr>
              <a:t>250+</a:t>
            </a:r>
            <a:endParaRPr sz="2700">
              <a:solidFill>
                <a:schemeClr val="accent4"/>
              </a:solidFill>
              <a:latin typeface="Barlow"/>
              <a:ea typeface="Barlow"/>
              <a:cs typeface="Barlow"/>
              <a:sym typeface="Barlow"/>
            </a:endParaRPr>
          </a:p>
        </p:txBody>
      </p:sp>
      <p:sp>
        <p:nvSpPr>
          <p:cNvPr id="102" name="Google Shape;102;g27917111657_1_84"/>
          <p:cNvSpPr txBox="1">
            <a:spLocks noGrp="1"/>
          </p:cNvSpPr>
          <p:nvPr>
            <p:ph type="ctrTitle" idx="4294967295"/>
          </p:nvPr>
        </p:nvSpPr>
        <p:spPr>
          <a:xfrm>
            <a:off x="258056" y="1973185"/>
            <a:ext cx="1759950" cy="347400"/>
          </a:xfrm>
          <a:prstGeom prst="rect">
            <a:avLst/>
          </a:prstGeom>
          <a:noFill/>
          <a:ln>
            <a:noFill/>
          </a:ln>
        </p:spPr>
        <p:txBody>
          <a:bodyPr spcFirstLastPara="1" wrap="square" lIns="0" tIns="0" rIns="0" bIns="0" anchor="ctr" anchorCtr="0">
            <a:noAutofit/>
          </a:bodyPr>
          <a:lstStyle/>
          <a:p>
            <a:pPr>
              <a:lnSpc>
                <a:spcPct val="150000"/>
              </a:lnSpc>
              <a:buClr>
                <a:schemeClr val="accent1"/>
              </a:buClr>
              <a:buSzPts val="2400"/>
            </a:pPr>
            <a:r>
              <a:rPr lang="en" sz="2700" b="1">
                <a:solidFill>
                  <a:schemeClr val="accent4"/>
                </a:solidFill>
                <a:latin typeface="Barlow"/>
                <a:ea typeface="Barlow"/>
                <a:cs typeface="Barlow"/>
                <a:sym typeface="Barlow"/>
              </a:rPr>
              <a:t>8.000.000+</a:t>
            </a:r>
            <a:endParaRPr sz="2700" b="1">
              <a:solidFill>
                <a:schemeClr val="accent4"/>
              </a:solidFill>
              <a:latin typeface="Barlow"/>
              <a:ea typeface="Barlow"/>
              <a:cs typeface="Barlow"/>
              <a:sym typeface="Barlow"/>
            </a:endParaRPr>
          </a:p>
        </p:txBody>
      </p:sp>
      <p:sp>
        <p:nvSpPr>
          <p:cNvPr id="103" name="Google Shape;103;g27917111657_1_84"/>
          <p:cNvSpPr txBox="1">
            <a:spLocks noGrp="1"/>
          </p:cNvSpPr>
          <p:nvPr>
            <p:ph type="subTitle" idx="4294967295"/>
          </p:nvPr>
        </p:nvSpPr>
        <p:spPr>
          <a:xfrm>
            <a:off x="2060687" y="2111255"/>
            <a:ext cx="1413000" cy="186525"/>
          </a:xfrm>
          <a:prstGeom prst="rect">
            <a:avLst/>
          </a:prstGeom>
          <a:noFill/>
          <a:ln>
            <a:noFill/>
          </a:ln>
        </p:spPr>
        <p:txBody>
          <a:bodyPr spcFirstLastPara="1" wrap="square" lIns="0" tIns="0" rIns="0" bIns="0" anchor="ctr" anchorCtr="0">
            <a:noAutofit/>
          </a:bodyPr>
          <a:lstStyle/>
          <a:p>
            <a:pPr marL="0" indent="0">
              <a:lnSpc>
                <a:spcPct val="150000"/>
              </a:lnSpc>
              <a:spcAft>
                <a:spcPts val="600"/>
              </a:spcAft>
              <a:buClr>
                <a:schemeClr val="lt2"/>
              </a:buClr>
              <a:buSzPts val="2400"/>
              <a:buNone/>
            </a:pPr>
            <a:r>
              <a:rPr lang="en" sz="1200" dirty="0">
                <a:solidFill>
                  <a:srgbClr val="EFEFEF"/>
                </a:solidFill>
                <a:latin typeface="Barlow Light"/>
                <a:ea typeface="Barlow Light"/>
                <a:cs typeface="Barlow Light"/>
                <a:sym typeface="Barlow Light"/>
              </a:rPr>
              <a:t>YouTube subscribers</a:t>
            </a:r>
            <a:endParaRPr sz="1200" dirty="0">
              <a:solidFill>
                <a:srgbClr val="EFEFEF"/>
              </a:solidFill>
              <a:latin typeface="Barlow Light"/>
              <a:ea typeface="Barlow Light"/>
              <a:cs typeface="Barlow Light"/>
              <a:sym typeface="Barlow Light"/>
            </a:endParaRPr>
          </a:p>
        </p:txBody>
      </p:sp>
      <p:grpSp>
        <p:nvGrpSpPr>
          <p:cNvPr id="104" name="Google Shape;104;g27917111657_1_84"/>
          <p:cNvGrpSpPr/>
          <p:nvPr/>
        </p:nvGrpSpPr>
        <p:grpSpPr>
          <a:xfrm>
            <a:off x="4059584" y="1491307"/>
            <a:ext cx="2731025" cy="3543767"/>
            <a:chOff x="5419407" y="3281869"/>
            <a:chExt cx="700142" cy="908501"/>
          </a:xfrm>
        </p:grpSpPr>
        <p:sp>
          <p:nvSpPr>
            <p:cNvPr id="105" name="Google Shape;105;g27917111657_1_84"/>
            <p:cNvSpPr/>
            <p:nvPr/>
          </p:nvSpPr>
          <p:spPr>
            <a:xfrm>
              <a:off x="5419407" y="3621745"/>
              <a:ext cx="657536" cy="466127"/>
            </a:xfrm>
            <a:custGeom>
              <a:avLst/>
              <a:gdLst/>
              <a:ahLst/>
              <a:cxnLst/>
              <a:rect l="l" t="t" r="r" b="b"/>
              <a:pathLst>
                <a:path w="6575358" h="4661273" extrusionOk="0">
                  <a:moveTo>
                    <a:pt x="821939" y="267047"/>
                  </a:moveTo>
                  <a:cubicBezTo>
                    <a:pt x="148314" y="-318021"/>
                    <a:pt x="53758" y="239450"/>
                    <a:pt x="8896" y="247729"/>
                  </a:cubicBezTo>
                  <a:cubicBezTo>
                    <a:pt x="8896" y="247729"/>
                    <a:pt x="-11120" y="382267"/>
                    <a:pt x="8896" y="872814"/>
                  </a:cubicBezTo>
                  <a:lnTo>
                    <a:pt x="6575358" y="4661273"/>
                  </a:lnTo>
                  <a:lnTo>
                    <a:pt x="6575358" y="1995346"/>
                  </a:lnTo>
                  <a:cubicBezTo>
                    <a:pt x="5828573" y="658933"/>
                    <a:pt x="5334398" y="-274555"/>
                    <a:pt x="4848504" y="156657"/>
                  </a:cubicBezTo>
                  <a:cubicBezTo>
                    <a:pt x="4006473" y="902482"/>
                    <a:pt x="3596501" y="1403378"/>
                    <a:pt x="2595036" y="368469"/>
                  </a:cubicBezTo>
                  <a:cubicBezTo>
                    <a:pt x="2001473" y="-244888"/>
                    <a:pt x="1630841" y="969406"/>
                    <a:pt x="821939" y="267047"/>
                  </a:cubicBezTo>
                  <a:close/>
                </a:path>
              </a:pathLst>
            </a:custGeom>
            <a:gradFill>
              <a:gsLst>
                <a:gs pos="0">
                  <a:srgbClr val="FFFFFF">
                    <a:alpha val="29019"/>
                  </a:srgbClr>
                </a:gs>
                <a:gs pos="47000">
                  <a:srgbClr val="FFFFFF">
                    <a:alpha val="0"/>
                  </a:srgbClr>
                </a:gs>
                <a:gs pos="100000">
                  <a:srgbClr val="FFFFFF">
                    <a:alpha val="0"/>
                  </a:srgbClr>
                </a:gs>
              </a:gsLst>
              <a:lin ang="6600130" scaled="0"/>
            </a:gra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06" name="Google Shape;106;g27917111657_1_84"/>
            <p:cNvSpPr/>
            <p:nvPr/>
          </p:nvSpPr>
          <p:spPr>
            <a:xfrm>
              <a:off x="5462013" y="3719585"/>
              <a:ext cx="657536" cy="470785"/>
            </a:xfrm>
            <a:custGeom>
              <a:avLst/>
              <a:gdLst/>
              <a:ahLst/>
              <a:cxnLst/>
              <a:rect l="l" t="t" r="r" b="b"/>
              <a:pathLst>
                <a:path w="6575357" h="4707850" extrusionOk="0">
                  <a:moveTo>
                    <a:pt x="822629" y="313625"/>
                  </a:moveTo>
                  <a:cubicBezTo>
                    <a:pt x="149004" y="-271443"/>
                    <a:pt x="54448" y="285338"/>
                    <a:pt x="8896" y="294307"/>
                  </a:cubicBezTo>
                  <a:cubicBezTo>
                    <a:pt x="8896" y="294307"/>
                    <a:pt x="-11120" y="428845"/>
                    <a:pt x="8896" y="919392"/>
                  </a:cubicBezTo>
                  <a:lnTo>
                    <a:pt x="6575358" y="4707851"/>
                  </a:lnTo>
                  <a:lnTo>
                    <a:pt x="6575358" y="2041924"/>
                  </a:lnTo>
                  <a:cubicBezTo>
                    <a:pt x="5512466" y="499219"/>
                    <a:pt x="4811924" y="786234"/>
                    <a:pt x="4204557" y="1009085"/>
                  </a:cubicBezTo>
                  <a:cubicBezTo>
                    <a:pt x="3609614" y="1227105"/>
                    <a:pt x="3391514" y="771745"/>
                    <a:pt x="2638518" y="122512"/>
                  </a:cubicBezTo>
                  <a:cubicBezTo>
                    <a:pt x="2019418" y="-411501"/>
                    <a:pt x="1631531" y="1015984"/>
                    <a:pt x="822629" y="313625"/>
                  </a:cubicBezTo>
                  <a:close/>
                </a:path>
              </a:pathLst>
            </a:custGeom>
            <a:gradFill>
              <a:gsLst>
                <a:gs pos="0">
                  <a:srgbClr val="FFFFFF">
                    <a:alpha val="29019"/>
                  </a:srgbClr>
                </a:gs>
                <a:gs pos="47000">
                  <a:srgbClr val="FFFFFF">
                    <a:alpha val="0"/>
                  </a:srgbClr>
                </a:gs>
                <a:gs pos="100000">
                  <a:srgbClr val="FFFFFF">
                    <a:alpha val="0"/>
                  </a:srgbClr>
                </a:gs>
              </a:gsLst>
              <a:lin ang="6600130" scaled="0"/>
            </a:gra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07" name="Google Shape;107;g27917111657_1_84"/>
            <p:cNvSpPr/>
            <p:nvPr/>
          </p:nvSpPr>
          <p:spPr>
            <a:xfrm>
              <a:off x="5932557" y="3619063"/>
              <a:ext cx="14356" cy="21562"/>
            </a:xfrm>
            <a:custGeom>
              <a:avLst/>
              <a:gdLst/>
              <a:ahLst/>
              <a:cxnLst/>
              <a:rect l="l" t="t" r="r" b="b"/>
              <a:pathLst>
                <a:path w="143559" h="215617" extrusionOk="0">
                  <a:moveTo>
                    <a:pt x="143559" y="149060"/>
                  </a:moveTo>
                  <a:cubicBezTo>
                    <a:pt x="143559" y="93865"/>
                    <a:pt x="111120" y="31080"/>
                    <a:pt x="71780" y="8312"/>
                  </a:cubicBezTo>
                  <a:cubicBezTo>
                    <a:pt x="31749" y="-14456"/>
                    <a:pt x="0" y="11072"/>
                    <a:pt x="0" y="66267"/>
                  </a:cubicBezTo>
                  <a:cubicBezTo>
                    <a:pt x="0" y="121463"/>
                    <a:pt x="32439" y="184247"/>
                    <a:pt x="71780" y="207015"/>
                  </a:cubicBezTo>
                  <a:cubicBezTo>
                    <a:pt x="111120" y="230473"/>
                    <a:pt x="143559" y="204255"/>
                    <a:pt x="143559" y="149060"/>
                  </a:cubicBezTo>
                  <a:close/>
                </a:path>
              </a:pathLst>
            </a:custGeom>
            <a:solidFill>
              <a:schemeClr val="accent2"/>
            </a:soli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08" name="Google Shape;108;g27917111657_1_84"/>
            <p:cNvSpPr/>
            <p:nvPr/>
          </p:nvSpPr>
          <p:spPr>
            <a:xfrm>
              <a:off x="5742144" y="3656207"/>
              <a:ext cx="14908" cy="20998"/>
            </a:xfrm>
            <a:custGeom>
              <a:avLst/>
              <a:gdLst/>
              <a:ahLst/>
              <a:cxnLst/>
              <a:rect l="l" t="t" r="r" b="b"/>
              <a:pathLst>
                <a:path w="149080" h="209976" extrusionOk="0">
                  <a:moveTo>
                    <a:pt x="149081" y="147765"/>
                  </a:moveTo>
                  <a:cubicBezTo>
                    <a:pt x="149081" y="94639"/>
                    <a:pt x="115952" y="32544"/>
                    <a:pt x="74541" y="9087"/>
                  </a:cubicBezTo>
                  <a:cubicBezTo>
                    <a:pt x="33129" y="-14371"/>
                    <a:pt x="0" y="9087"/>
                    <a:pt x="0" y="62212"/>
                  </a:cubicBezTo>
                  <a:cubicBezTo>
                    <a:pt x="0" y="115337"/>
                    <a:pt x="33129" y="177432"/>
                    <a:pt x="74541" y="200890"/>
                  </a:cubicBezTo>
                  <a:cubicBezTo>
                    <a:pt x="115262" y="224348"/>
                    <a:pt x="149081" y="200890"/>
                    <a:pt x="149081" y="147765"/>
                  </a:cubicBezTo>
                  <a:close/>
                </a:path>
              </a:pathLst>
            </a:custGeom>
            <a:solidFill>
              <a:schemeClr val="accent1"/>
            </a:soli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09" name="Google Shape;109;g27917111657_1_84"/>
            <p:cNvSpPr/>
            <p:nvPr/>
          </p:nvSpPr>
          <p:spPr>
            <a:xfrm>
              <a:off x="5901039" y="3281869"/>
              <a:ext cx="127409" cy="323789"/>
            </a:xfrm>
            <a:custGeom>
              <a:avLst/>
              <a:gdLst/>
              <a:ahLst/>
              <a:cxnLst/>
              <a:rect l="l" t="t" r="r" b="b"/>
              <a:pathLst>
                <a:path w="1274089" h="3237886" extrusionOk="0">
                  <a:moveTo>
                    <a:pt x="0" y="0"/>
                  </a:moveTo>
                  <a:lnTo>
                    <a:pt x="1274090" y="734786"/>
                  </a:lnTo>
                  <a:lnTo>
                    <a:pt x="1274090" y="3237887"/>
                  </a:lnTo>
                  <a:lnTo>
                    <a:pt x="0" y="2503101"/>
                  </a:lnTo>
                  <a:lnTo>
                    <a:pt x="0" y="0"/>
                  </a:lnTo>
                  <a:close/>
                </a:path>
              </a:pathLst>
            </a:custGeom>
            <a:solidFill>
              <a:srgbClr val="FFFFFF">
                <a:alpha val="9020"/>
              </a:srgbClr>
            </a:soli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10" name="Google Shape;110;g27917111657_1_84"/>
            <p:cNvSpPr/>
            <p:nvPr/>
          </p:nvSpPr>
          <p:spPr>
            <a:xfrm>
              <a:off x="5876197" y="3303335"/>
              <a:ext cx="127478" cy="323789"/>
            </a:xfrm>
            <a:custGeom>
              <a:avLst/>
              <a:gdLst/>
              <a:ahLst/>
              <a:cxnLst/>
              <a:rect l="l" t="t" r="r" b="b"/>
              <a:pathLst>
                <a:path w="1274779" h="3237886" extrusionOk="0">
                  <a:moveTo>
                    <a:pt x="1274780" y="734786"/>
                  </a:moveTo>
                  <a:lnTo>
                    <a:pt x="690" y="0"/>
                  </a:lnTo>
                  <a:lnTo>
                    <a:pt x="0" y="2503101"/>
                  </a:lnTo>
                  <a:lnTo>
                    <a:pt x="550772" y="2820473"/>
                  </a:lnTo>
                  <a:lnTo>
                    <a:pt x="637735" y="2991578"/>
                  </a:lnTo>
                  <a:lnTo>
                    <a:pt x="724009" y="2921205"/>
                  </a:lnTo>
                  <a:lnTo>
                    <a:pt x="1274780" y="3237887"/>
                  </a:lnTo>
                  <a:close/>
                </a:path>
              </a:pathLst>
            </a:custGeom>
            <a:gradFill>
              <a:gsLst>
                <a:gs pos="0">
                  <a:srgbClr val="FFFFFF">
                    <a:alpha val="29019"/>
                  </a:srgbClr>
                </a:gs>
                <a:gs pos="100000">
                  <a:srgbClr val="FFFFFF">
                    <a:alpha val="0"/>
                  </a:srgbClr>
                </a:gs>
              </a:gsLst>
              <a:lin ang="5400700" scaled="0"/>
            </a:gra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11" name="Google Shape;111;g27917111657_1_84"/>
            <p:cNvSpPr/>
            <p:nvPr/>
          </p:nvSpPr>
          <p:spPr>
            <a:xfrm>
              <a:off x="5942742" y="3429035"/>
              <a:ext cx="44034" cy="66165"/>
            </a:xfrm>
            <a:custGeom>
              <a:avLst/>
              <a:gdLst/>
              <a:ahLst/>
              <a:cxnLst/>
              <a:rect l="l" t="t" r="r" b="b"/>
              <a:pathLst>
                <a:path w="440340" h="661652" extrusionOk="0">
                  <a:moveTo>
                    <a:pt x="440341" y="254588"/>
                  </a:moveTo>
                  <a:cubicBezTo>
                    <a:pt x="440341" y="334621"/>
                    <a:pt x="428608" y="407754"/>
                    <a:pt x="406522" y="469159"/>
                  </a:cubicBezTo>
                  <a:cubicBezTo>
                    <a:pt x="384436" y="530564"/>
                    <a:pt x="351997" y="578859"/>
                    <a:pt x="311276" y="611976"/>
                  </a:cubicBezTo>
                  <a:cubicBezTo>
                    <a:pt x="270554" y="645094"/>
                    <a:pt x="221551" y="661652"/>
                    <a:pt x="168406" y="661652"/>
                  </a:cubicBezTo>
                  <a:cubicBezTo>
                    <a:pt x="115262" y="661652"/>
                    <a:pt x="57286" y="644404"/>
                    <a:pt x="0" y="610597"/>
                  </a:cubicBezTo>
                  <a:lnTo>
                    <a:pt x="0" y="0"/>
                  </a:lnTo>
                  <a:lnTo>
                    <a:pt x="440341" y="254588"/>
                  </a:lnTo>
                  <a:close/>
                </a:path>
              </a:pathLst>
            </a:custGeom>
            <a:solidFill>
              <a:srgbClr val="FFFFFF">
                <a:alpha val="9020"/>
              </a:srgbClr>
            </a:soli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12" name="Google Shape;112;g27917111657_1_84"/>
            <p:cNvSpPr/>
            <p:nvPr/>
          </p:nvSpPr>
          <p:spPr>
            <a:xfrm>
              <a:off x="5898768" y="3376677"/>
              <a:ext cx="44103" cy="113633"/>
            </a:xfrm>
            <a:custGeom>
              <a:avLst/>
              <a:gdLst/>
              <a:ahLst/>
              <a:cxnLst/>
              <a:rect l="l" t="t" r="r" b="b"/>
              <a:pathLst>
                <a:path w="441030" h="1136330" extrusionOk="0">
                  <a:moveTo>
                    <a:pt x="441031" y="1136331"/>
                  </a:moveTo>
                  <a:cubicBezTo>
                    <a:pt x="363730" y="1091484"/>
                    <a:pt x="287809" y="1019731"/>
                    <a:pt x="220861" y="927279"/>
                  </a:cubicBezTo>
                  <a:cubicBezTo>
                    <a:pt x="153912" y="834827"/>
                    <a:pt x="98007" y="725817"/>
                    <a:pt x="59356" y="610597"/>
                  </a:cubicBezTo>
                  <a:cubicBezTo>
                    <a:pt x="20706" y="495377"/>
                    <a:pt x="0" y="378087"/>
                    <a:pt x="0" y="271146"/>
                  </a:cubicBezTo>
                  <a:cubicBezTo>
                    <a:pt x="0" y="164206"/>
                    <a:pt x="20706" y="70374"/>
                    <a:pt x="59356" y="0"/>
                  </a:cubicBezTo>
                  <a:lnTo>
                    <a:pt x="441031" y="525734"/>
                  </a:lnTo>
                  <a:lnTo>
                    <a:pt x="441031" y="1136331"/>
                  </a:lnTo>
                  <a:close/>
                </a:path>
              </a:pathLst>
            </a:custGeom>
            <a:solidFill>
              <a:srgbClr val="FFFFFF">
                <a:alpha val="29020"/>
              </a:srgbClr>
            </a:soli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13" name="Google Shape;113;g27917111657_1_84"/>
            <p:cNvSpPr/>
            <p:nvPr/>
          </p:nvSpPr>
          <p:spPr>
            <a:xfrm>
              <a:off x="5904618" y="3363123"/>
              <a:ext cx="82271" cy="91555"/>
            </a:xfrm>
            <a:custGeom>
              <a:avLst/>
              <a:gdLst/>
              <a:ahLst/>
              <a:cxnLst/>
              <a:rect l="l" t="t" r="r" b="b"/>
              <a:pathLst>
                <a:path w="822705" h="915549" extrusionOk="0">
                  <a:moveTo>
                    <a:pt x="822706" y="915550"/>
                  </a:moveTo>
                  <a:cubicBezTo>
                    <a:pt x="822706" y="781012"/>
                    <a:pt x="790957" y="631985"/>
                    <a:pt x="731601" y="491237"/>
                  </a:cubicBezTo>
                  <a:cubicBezTo>
                    <a:pt x="672244" y="350489"/>
                    <a:pt x="589422" y="226300"/>
                    <a:pt x="496246" y="137298"/>
                  </a:cubicBezTo>
                  <a:cubicBezTo>
                    <a:pt x="402380" y="48296"/>
                    <a:pt x="302993" y="0"/>
                    <a:pt x="213268" y="0"/>
                  </a:cubicBezTo>
                  <a:cubicBezTo>
                    <a:pt x="123544" y="0"/>
                    <a:pt x="49003" y="47606"/>
                    <a:pt x="0" y="135918"/>
                  </a:cubicBezTo>
                  <a:lnTo>
                    <a:pt x="381675" y="661652"/>
                  </a:lnTo>
                  <a:lnTo>
                    <a:pt x="822706" y="915550"/>
                  </a:lnTo>
                  <a:close/>
                </a:path>
              </a:pathLst>
            </a:custGeom>
            <a:solidFill>
              <a:schemeClr val="accent2"/>
            </a:soli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14" name="Google Shape;114;g27917111657_1_84"/>
            <p:cNvSpPr/>
            <p:nvPr/>
          </p:nvSpPr>
          <p:spPr>
            <a:xfrm>
              <a:off x="5892850" y="3492608"/>
              <a:ext cx="77646" cy="54160"/>
            </a:xfrm>
            <a:custGeom>
              <a:avLst/>
              <a:gdLst/>
              <a:ahLst/>
              <a:cxnLst/>
              <a:rect l="l" t="t" r="r" b="b"/>
              <a:pathLst>
                <a:path w="776463" h="541602" extrusionOk="0">
                  <a:moveTo>
                    <a:pt x="0" y="0"/>
                  </a:moveTo>
                  <a:lnTo>
                    <a:pt x="776463" y="447771"/>
                  </a:lnTo>
                  <a:lnTo>
                    <a:pt x="776463" y="541603"/>
                  </a:lnTo>
                  <a:lnTo>
                    <a:pt x="0" y="93832"/>
                  </a:lnTo>
                  <a:lnTo>
                    <a:pt x="0" y="0"/>
                  </a:lnTo>
                  <a:close/>
                </a:path>
              </a:pathLst>
            </a:custGeom>
            <a:solidFill>
              <a:srgbClr val="FFFFFF">
                <a:alpha val="29020"/>
              </a:srgbClr>
            </a:soli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15" name="Google Shape;115;g27917111657_1_84"/>
            <p:cNvSpPr/>
            <p:nvPr/>
          </p:nvSpPr>
          <p:spPr>
            <a:xfrm>
              <a:off x="5892850" y="3510909"/>
              <a:ext cx="94142" cy="63681"/>
            </a:xfrm>
            <a:custGeom>
              <a:avLst/>
              <a:gdLst/>
              <a:ahLst/>
              <a:cxnLst/>
              <a:rect l="l" t="t" r="r" b="b"/>
              <a:pathLst>
                <a:path w="941418" h="636814" extrusionOk="0">
                  <a:moveTo>
                    <a:pt x="0" y="0"/>
                  </a:moveTo>
                  <a:lnTo>
                    <a:pt x="941419" y="542982"/>
                  </a:lnTo>
                  <a:lnTo>
                    <a:pt x="941419" y="636814"/>
                  </a:lnTo>
                  <a:lnTo>
                    <a:pt x="0" y="93832"/>
                  </a:lnTo>
                  <a:lnTo>
                    <a:pt x="0" y="0"/>
                  </a:lnTo>
                  <a:close/>
                </a:path>
              </a:pathLst>
            </a:custGeom>
            <a:solidFill>
              <a:srgbClr val="FFFFFF">
                <a:alpha val="29020"/>
              </a:srgbClr>
            </a:soli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16" name="Google Shape;116;g27917111657_1_84"/>
            <p:cNvSpPr/>
            <p:nvPr/>
          </p:nvSpPr>
          <p:spPr>
            <a:xfrm>
              <a:off x="5892850" y="3529211"/>
              <a:ext cx="61013" cy="44570"/>
            </a:xfrm>
            <a:custGeom>
              <a:avLst/>
              <a:gdLst/>
              <a:ahLst/>
              <a:cxnLst/>
              <a:rect l="l" t="t" r="r" b="b"/>
              <a:pathLst>
                <a:path w="610127" h="445701" extrusionOk="0">
                  <a:moveTo>
                    <a:pt x="0" y="0"/>
                  </a:moveTo>
                  <a:lnTo>
                    <a:pt x="610128" y="351869"/>
                  </a:lnTo>
                  <a:lnTo>
                    <a:pt x="610128" y="445701"/>
                  </a:lnTo>
                  <a:lnTo>
                    <a:pt x="0" y="93832"/>
                  </a:lnTo>
                  <a:lnTo>
                    <a:pt x="0" y="0"/>
                  </a:lnTo>
                  <a:close/>
                </a:path>
              </a:pathLst>
            </a:custGeom>
            <a:solidFill>
              <a:srgbClr val="FFFFFF">
                <a:alpha val="29020"/>
              </a:srgbClr>
            </a:soli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17" name="Google Shape;117;g27917111657_1_84"/>
            <p:cNvSpPr/>
            <p:nvPr/>
          </p:nvSpPr>
          <p:spPr>
            <a:xfrm>
              <a:off x="5710489" y="3319159"/>
              <a:ext cx="127409" cy="323789"/>
            </a:xfrm>
            <a:custGeom>
              <a:avLst/>
              <a:gdLst/>
              <a:ahLst/>
              <a:cxnLst/>
              <a:rect l="l" t="t" r="r" b="b"/>
              <a:pathLst>
                <a:path w="1274089" h="3237886" extrusionOk="0">
                  <a:moveTo>
                    <a:pt x="0" y="0"/>
                  </a:moveTo>
                  <a:lnTo>
                    <a:pt x="1274090" y="734786"/>
                  </a:lnTo>
                  <a:lnTo>
                    <a:pt x="1274090" y="3237887"/>
                  </a:lnTo>
                  <a:lnTo>
                    <a:pt x="0" y="2503101"/>
                  </a:lnTo>
                  <a:lnTo>
                    <a:pt x="0" y="0"/>
                  </a:lnTo>
                  <a:close/>
                </a:path>
              </a:pathLst>
            </a:custGeom>
            <a:solidFill>
              <a:srgbClr val="FFFFFF">
                <a:alpha val="9020"/>
              </a:srgbClr>
            </a:soli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18" name="Google Shape;118;g27917111657_1_84"/>
            <p:cNvSpPr/>
            <p:nvPr/>
          </p:nvSpPr>
          <p:spPr>
            <a:xfrm>
              <a:off x="5685991" y="3340763"/>
              <a:ext cx="127478" cy="323789"/>
            </a:xfrm>
            <a:custGeom>
              <a:avLst/>
              <a:gdLst/>
              <a:ahLst/>
              <a:cxnLst/>
              <a:rect l="l" t="t" r="r" b="b"/>
              <a:pathLst>
                <a:path w="1274779" h="3237886" extrusionOk="0">
                  <a:moveTo>
                    <a:pt x="1274780" y="734786"/>
                  </a:moveTo>
                  <a:lnTo>
                    <a:pt x="690" y="0"/>
                  </a:lnTo>
                  <a:lnTo>
                    <a:pt x="0" y="2503791"/>
                  </a:lnTo>
                  <a:lnTo>
                    <a:pt x="551461" y="2821163"/>
                  </a:lnTo>
                  <a:lnTo>
                    <a:pt x="637735" y="2991578"/>
                  </a:lnTo>
                  <a:lnTo>
                    <a:pt x="724009" y="2921204"/>
                  </a:lnTo>
                  <a:lnTo>
                    <a:pt x="1274780" y="3237887"/>
                  </a:lnTo>
                  <a:close/>
                </a:path>
              </a:pathLst>
            </a:custGeom>
            <a:gradFill>
              <a:gsLst>
                <a:gs pos="0">
                  <a:srgbClr val="FFFFFF">
                    <a:alpha val="29019"/>
                  </a:srgbClr>
                </a:gs>
                <a:gs pos="100000">
                  <a:srgbClr val="FFFFFF">
                    <a:alpha val="0"/>
                  </a:srgbClr>
                </a:gs>
              </a:gsLst>
              <a:lin ang="5400700" scaled="0"/>
            </a:gra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19" name="Google Shape;119;g27917111657_1_84"/>
            <p:cNvSpPr/>
            <p:nvPr/>
          </p:nvSpPr>
          <p:spPr>
            <a:xfrm>
              <a:off x="5752466" y="3466532"/>
              <a:ext cx="44103" cy="65613"/>
            </a:xfrm>
            <a:custGeom>
              <a:avLst/>
              <a:gdLst/>
              <a:ahLst/>
              <a:cxnLst/>
              <a:rect l="l" t="t" r="r" b="b"/>
              <a:pathLst>
                <a:path w="441031" h="656132" extrusionOk="0">
                  <a:moveTo>
                    <a:pt x="441031" y="254588"/>
                  </a:moveTo>
                  <a:cubicBezTo>
                    <a:pt x="441031" y="361528"/>
                    <a:pt x="420326" y="455360"/>
                    <a:pt x="381675" y="525734"/>
                  </a:cubicBezTo>
                  <a:cubicBezTo>
                    <a:pt x="343024" y="596108"/>
                    <a:pt x="287119" y="640954"/>
                    <a:pt x="220171" y="656132"/>
                  </a:cubicBezTo>
                  <a:lnTo>
                    <a:pt x="0" y="0"/>
                  </a:lnTo>
                  <a:lnTo>
                    <a:pt x="441031" y="254588"/>
                  </a:lnTo>
                  <a:close/>
                </a:path>
              </a:pathLst>
            </a:custGeom>
            <a:solidFill>
              <a:srgbClr val="FFFFFF">
                <a:alpha val="9020"/>
              </a:srgbClr>
            </a:soli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20" name="Google Shape;120;g27917111657_1_84"/>
            <p:cNvSpPr/>
            <p:nvPr/>
          </p:nvSpPr>
          <p:spPr>
            <a:xfrm>
              <a:off x="5721431" y="3466601"/>
              <a:ext cx="53214" cy="66087"/>
            </a:xfrm>
            <a:custGeom>
              <a:avLst/>
              <a:gdLst/>
              <a:ahLst/>
              <a:cxnLst/>
              <a:rect l="l" t="t" r="r" b="b"/>
              <a:pathLst>
                <a:path w="532135" h="660871" extrusionOk="0">
                  <a:moveTo>
                    <a:pt x="532136" y="655443"/>
                  </a:moveTo>
                  <a:cubicBezTo>
                    <a:pt x="447933" y="674071"/>
                    <a:pt x="350616" y="644404"/>
                    <a:pt x="253990" y="571960"/>
                  </a:cubicBezTo>
                  <a:cubicBezTo>
                    <a:pt x="158053" y="498827"/>
                    <a:pt x="68329" y="386366"/>
                    <a:pt x="0" y="251828"/>
                  </a:cubicBezTo>
                  <a:lnTo>
                    <a:pt x="311966" y="0"/>
                  </a:lnTo>
                  <a:lnTo>
                    <a:pt x="532136" y="655443"/>
                  </a:lnTo>
                  <a:close/>
                </a:path>
              </a:pathLst>
            </a:custGeom>
            <a:solidFill>
              <a:srgbClr val="FFFFFF">
                <a:alpha val="29020"/>
              </a:srgbClr>
            </a:soli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21" name="Google Shape;121;g27917111657_1_84"/>
            <p:cNvSpPr/>
            <p:nvPr/>
          </p:nvSpPr>
          <p:spPr>
            <a:xfrm>
              <a:off x="5708631" y="3400552"/>
              <a:ext cx="88068" cy="91624"/>
            </a:xfrm>
            <a:custGeom>
              <a:avLst/>
              <a:gdLst/>
              <a:ahLst/>
              <a:cxnLst/>
              <a:rect l="l" t="t" r="r" b="b"/>
              <a:pathLst>
                <a:path w="880681" h="916239" extrusionOk="0">
                  <a:moveTo>
                    <a:pt x="880682" y="916240"/>
                  </a:moveTo>
                  <a:cubicBezTo>
                    <a:pt x="880682" y="815509"/>
                    <a:pt x="862737" y="706498"/>
                    <a:pt x="828918" y="598178"/>
                  </a:cubicBezTo>
                  <a:cubicBezTo>
                    <a:pt x="794408" y="489857"/>
                    <a:pt x="745405" y="385676"/>
                    <a:pt x="685358" y="295294"/>
                  </a:cubicBezTo>
                  <a:cubicBezTo>
                    <a:pt x="625312" y="204912"/>
                    <a:pt x="555603" y="130399"/>
                    <a:pt x="483823" y="78653"/>
                  </a:cubicBezTo>
                  <a:cubicBezTo>
                    <a:pt x="411353" y="26908"/>
                    <a:pt x="338883" y="0"/>
                    <a:pt x="271935" y="0"/>
                  </a:cubicBezTo>
                  <a:cubicBezTo>
                    <a:pt x="204986" y="0"/>
                    <a:pt x="145630" y="26218"/>
                    <a:pt x="100078" y="77273"/>
                  </a:cubicBezTo>
                  <a:cubicBezTo>
                    <a:pt x="53835" y="128329"/>
                    <a:pt x="22776" y="202152"/>
                    <a:pt x="8282" y="292534"/>
                  </a:cubicBezTo>
                  <a:cubicBezTo>
                    <a:pt x="-5522" y="382917"/>
                    <a:pt x="-2071" y="486407"/>
                    <a:pt x="18635" y="594728"/>
                  </a:cubicBezTo>
                  <a:cubicBezTo>
                    <a:pt x="39341" y="703049"/>
                    <a:pt x="77301" y="812059"/>
                    <a:pt x="129065" y="912790"/>
                  </a:cubicBezTo>
                  <a:lnTo>
                    <a:pt x="441031" y="660962"/>
                  </a:lnTo>
                  <a:lnTo>
                    <a:pt x="880682" y="916240"/>
                  </a:lnTo>
                  <a:close/>
                </a:path>
              </a:pathLst>
            </a:custGeom>
            <a:solidFill>
              <a:schemeClr val="accent1"/>
            </a:soli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22" name="Google Shape;122;g27917111657_1_84"/>
            <p:cNvSpPr/>
            <p:nvPr/>
          </p:nvSpPr>
          <p:spPr>
            <a:xfrm>
              <a:off x="5702644" y="3530105"/>
              <a:ext cx="88137" cy="60232"/>
            </a:xfrm>
            <a:custGeom>
              <a:avLst/>
              <a:gdLst/>
              <a:ahLst/>
              <a:cxnLst/>
              <a:rect l="l" t="t" r="r" b="b"/>
              <a:pathLst>
                <a:path w="881371" h="602317" extrusionOk="0">
                  <a:moveTo>
                    <a:pt x="0" y="0"/>
                  </a:moveTo>
                  <a:lnTo>
                    <a:pt x="881372" y="508485"/>
                  </a:lnTo>
                  <a:lnTo>
                    <a:pt x="881372" y="602317"/>
                  </a:lnTo>
                  <a:lnTo>
                    <a:pt x="0" y="93832"/>
                  </a:lnTo>
                  <a:lnTo>
                    <a:pt x="0" y="0"/>
                  </a:lnTo>
                  <a:close/>
                </a:path>
              </a:pathLst>
            </a:custGeom>
            <a:solidFill>
              <a:srgbClr val="FFFFFF">
                <a:alpha val="29020"/>
              </a:srgbClr>
            </a:soli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23" name="Google Shape;123;g27917111657_1_84"/>
            <p:cNvSpPr/>
            <p:nvPr/>
          </p:nvSpPr>
          <p:spPr>
            <a:xfrm>
              <a:off x="5702644" y="3548338"/>
              <a:ext cx="91519" cy="62232"/>
            </a:xfrm>
            <a:custGeom>
              <a:avLst/>
              <a:gdLst/>
              <a:ahLst/>
              <a:cxnLst/>
              <a:rect l="l" t="t" r="r" b="b"/>
              <a:pathLst>
                <a:path w="915191" h="622325" extrusionOk="0">
                  <a:moveTo>
                    <a:pt x="0" y="0"/>
                  </a:moveTo>
                  <a:lnTo>
                    <a:pt x="915191" y="528494"/>
                  </a:lnTo>
                  <a:lnTo>
                    <a:pt x="915191" y="622325"/>
                  </a:lnTo>
                  <a:lnTo>
                    <a:pt x="0" y="93832"/>
                  </a:lnTo>
                  <a:lnTo>
                    <a:pt x="0" y="0"/>
                  </a:lnTo>
                  <a:close/>
                </a:path>
              </a:pathLst>
            </a:custGeom>
            <a:solidFill>
              <a:srgbClr val="FFFFFF">
                <a:alpha val="29020"/>
              </a:srgbClr>
            </a:soli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sp>
          <p:nvSpPr>
            <p:cNvPr id="124" name="Google Shape;124;g27917111657_1_84"/>
            <p:cNvSpPr/>
            <p:nvPr/>
          </p:nvSpPr>
          <p:spPr>
            <a:xfrm>
              <a:off x="5702644" y="3566639"/>
              <a:ext cx="61013" cy="44570"/>
            </a:xfrm>
            <a:custGeom>
              <a:avLst/>
              <a:gdLst/>
              <a:ahLst/>
              <a:cxnLst/>
              <a:rect l="l" t="t" r="r" b="b"/>
              <a:pathLst>
                <a:path w="610127" h="445700" extrusionOk="0">
                  <a:moveTo>
                    <a:pt x="0" y="0"/>
                  </a:moveTo>
                  <a:lnTo>
                    <a:pt x="610127" y="351869"/>
                  </a:lnTo>
                  <a:lnTo>
                    <a:pt x="610127" y="445701"/>
                  </a:lnTo>
                  <a:lnTo>
                    <a:pt x="0" y="93832"/>
                  </a:lnTo>
                  <a:lnTo>
                    <a:pt x="0" y="0"/>
                  </a:lnTo>
                  <a:close/>
                </a:path>
              </a:pathLst>
            </a:custGeom>
            <a:solidFill>
              <a:srgbClr val="FFFFFF">
                <a:alpha val="29020"/>
              </a:srgbClr>
            </a:solidFill>
            <a:ln>
              <a:noFill/>
            </a:ln>
          </p:spPr>
          <p:txBody>
            <a:bodyPr spcFirstLastPara="1" wrap="square" lIns="51431" tIns="25706" rIns="51431" bIns="25706" anchor="ctr" anchorCtr="0">
              <a:noAutofit/>
            </a:bodyPr>
            <a:lstStyle/>
            <a:p>
              <a:pPr>
                <a:lnSpc>
                  <a:spcPct val="115000"/>
                </a:lnSpc>
                <a:buSzPts val="1400"/>
              </a:pPr>
              <a:endParaRPr sz="1050">
                <a:solidFill>
                  <a:schemeClr val="dk1"/>
                </a:solidFill>
                <a:latin typeface="Calibri"/>
                <a:ea typeface="Calibri"/>
                <a:cs typeface="Calibri"/>
                <a:sym typeface="Calibri"/>
              </a:endParaRPr>
            </a:p>
          </p:txBody>
        </p:sp>
      </p:grpSp>
      <p:sp>
        <p:nvSpPr>
          <p:cNvPr id="125" name="Google Shape;125;g27917111657_1_84"/>
          <p:cNvSpPr txBox="1"/>
          <p:nvPr/>
        </p:nvSpPr>
        <p:spPr>
          <a:xfrm>
            <a:off x="266775" y="939094"/>
            <a:ext cx="3164175" cy="347400"/>
          </a:xfrm>
          <a:prstGeom prst="rect">
            <a:avLst/>
          </a:prstGeom>
          <a:noFill/>
          <a:ln>
            <a:noFill/>
          </a:ln>
        </p:spPr>
        <p:txBody>
          <a:bodyPr spcFirstLastPara="1" wrap="square" lIns="0" tIns="0" rIns="0" bIns="0" anchor="ctr" anchorCtr="0">
            <a:noAutofit/>
          </a:bodyPr>
          <a:lstStyle/>
          <a:p>
            <a:pPr>
              <a:lnSpc>
                <a:spcPct val="90000"/>
              </a:lnSpc>
              <a:buClr>
                <a:schemeClr val="accent1"/>
              </a:buClr>
              <a:buSzPts val="2400"/>
            </a:pPr>
            <a:r>
              <a:rPr lang="en" sz="1800" b="1">
                <a:solidFill>
                  <a:srgbClr val="FFFFFF"/>
                </a:solidFill>
                <a:latin typeface="Barlow"/>
                <a:ea typeface="Barlow"/>
                <a:cs typeface="Barlow"/>
                <a:sym typeface="Barlow"/>
              </a:rPr>
              <a:t>PANEUROPEAN AGENCY</a:t>
            </a:r>
            <a:endParaRPr sz="1800" b="1">
              <a:solidFill>
                <a:srgbClr val="FFFFFF"/>
              </a:solidFill>
              <a:latin typeface="Barlow"/>
              <a:ea typeface="Barlow"/>
              <a:cs typeface="Barlow"/>
              <a:sym typeface="Barlow"/>
            </a:endParaRPr>
          </a:p>
        </p:txBody>
      </p:sp>
      <p:sp>
        <p:nvSpPr>
          <p:cNvPr id="126" name="Google Shape;126;g27917111657_1_84"/>
          <p:cNvSpPr txBox="1"/>
          <p:nvPr/>
        </p:nvSpPr>
        <p:spPr>
          <a:xfrm>
            <a:off x="1063754" y="2622798"/>
            <a:ext cx="1627425" cy="186525"/>
          </a:xfrm>
          <a:prstGeom prst="rect">
            <a:avLst/>
          </a:prstGeom>
          <a:noFill/>
          <a:ln>
            <a:noFill/>
          </a:ln>
        </p:spPr>
        <p:txBody>
          <a:bodyPr spcFirstLastPara="1" wrap="square" lIns="0" tIns="0" rIns="0" bIns="0" anchor="ctr" anchorCtr="0">
            <a:noAutofit/>
          </a:bodyPr>
          <a:lstStyle/>
          <a:p>
            <a:pPr>
              <a:lnSpc>
                <a:spcPct val="150000"/>
              </a:lnSpc>
              <a:spcAft>
                <a:spcPts val="600"/>
              </a:spcAft>
              <a:buClr>
                <a:schemeClr val="lt2"/>
              </a:buClr>
              <a:buSzPts val="2400"/>
            </a:pPr>
            <a:r>
              <a:rPr lang="en" sz="1200" dirty="0">
                <a:solidFill>
                  <a:srgbClr val="EFEFEF"/>
                </a:solidFill>
                <a:latin typeface="Barlow Light"/>
                <a:ea typeface="Barlow Light"/>
                <a:cs typeface="Barlow Light"/>
                <a:sym typeface="Barlow Light"/>
              </a:rPr>
              <a:t>Creators across Europe</a:t>
            </a:r>
            <a:endParaRPr sz="1200" dirty="0">
              <a:solidFill>
                <a:srgbClr val="EFEFEF"/>
              </a:solidFill>
              <a:latin typeface="Barlow Light"/>
              <a:ea typeface="Barlow Light"/>
              <a:cs typeface="Barlow Light"/>
              <a:sym typeface="Barlow Light"/>
            </a:endParaRPr>
          </a:p>
        </p:txBody>
      </p:sp>
      <p:sp>
        <p:nvSpPr>
          <p:cNvPr id="127" name="Google Shape;127;g27917111657_1_84"/>
          <p:cNvSpPr txBox="1"/>
          <p:nvPr/>
        </p:nvSpPr>
        <p:spPr>
          <a:xfrm>
            <a:off x="247706" y="2938613"/>
            <a:ext cx="802575" cy="397350"/>
          </a:xfrm>
          <a:prstGeom prst="rect">
            <a:avLst/>
          </a:prstGeom>
          <a:noFill/>
          <a:ln>
            <a:noFill/>
          </a:ln>
        </p:spPr>
        <p:txBody>
          <a:bodyPr spcFirstLastPara="1" wrap="square" lIns="0" tIns="0" rIns="0" bIns="0" anchor="ctr" anchorCtr="0">
            <a:noAutofit/>
          </a:bodyPr>
          <a:lstStyle/>
          <a:p>
            <a:pPr>
              <a:lnSpc>
                <a:spcPct val="150000"/>
              </a:lnSpc>
              <a:buClr>
                <a:schemeClr val="accent1"/>
              </a:buClr>
              <a:buSzPts val="2400"/>
            </a:pPr>
            <a:r>
              <a:rPr lang="en" sz="2700" b="1">
                <a:solidFill>
                  <a:schemeClr val="accent4"/>
                </a:solidFill>
                <a:latin typeface="Barlow"/>
                <a:ea typeface="Barlow"/>
                <a:cs typeface="Barlow"/>
                <a:sym typeface="Barlow"/>
              </a:rPr>
              <a:t>200+</a:t>
            </a:r>
            <a:endParaRPr sz="2700">
              <a:solidFill>
                <a:schemeClr val="accent4"/>
              </a:solidFill>
              <a:latin typeface="Barlow"/>
              <a:ea typeface="Barlow"/>
              <a:cs typeface="Barlow"/>
              <a:sym typeface="Barlow"/>
            </a:endParaRPr>
          </a:p>
        </p:txBody>
      </p:sp>
      <p:sp>
        <p:nvSpPr>
          <p:cNvPr id="128" name="Google Shape;128;g27917111657_1_84"/>
          <p:cNvSpPr txBox="1"/>
          <p:nvPr/>
        </p:nvSpPr>
        <p:spPr>
          <a:xfrm>
            <a:off x="1072804" y="3087200"/>
            <a:ext cx="1566900" cy="208125"/>
          </a:xfrm>
          <a:prstGeom prst="rect">
            <a:avLst/>
          </a:prstGeom>
          <a:noFill/>
          <a:ln>
            <a:noFill/>
          </a:ln>
        </p:spPr>
        <p:txBody>
          <a:bodyPr spcFirstLastPara="1" wrap="square" lIns="0" tIns="0" rIns="0" bIns="0" anchor="ctr" anchorCtr="0">
            <a:noAutofit/>
          </a:bodyPr>
          <a:lstStyle/>
          <a:p>
            <a:pPr>
              <a:lnSpc>
                <a:spcPct val="150000"/>
              </a:lnSpc>
              <a:spcAft>
                <a:spcPts val="600"/>
              </a:spcAft>
              <a:buClr>
                <a:schemeClr val="lt2"/>
              </a:buClr>
              <a:buSzPts val="2400"/>
            </a:pPr>
            <a:r>
              <a:rPr lang="en" sz="1200" dirty="0">
                <a:solidFill>
                  <a:srgbClr val="EFEFEF"/>
                </a:solidFill>
                <a:latin typeface="Barlow Light"/>
                <a:ea typeface="Barlow Light"/>
                <a:cs typeface="Barlow Light"/>
                <a:sym typeface="Barlow Light"/>
              </a:rPr>
              <a:t>Social Media Accounts</a:t>
            </a:r>
            <a:endParaRPr sz="1200" dirty="0">
              <a:solidFill>
                <a:srgbClr val="EFEFEF"/>
              </a:solidFill>
              <a:latin typeface="Barlow Light"/>
              <a:ea typeface="Barlow Light"/>
              <a:cs typeface="Barlow Light"/>
              <a:sym typeface="Barlow Light"/>
            </a:endParaRPr>
          </a:p>
        </p:txBody>
      </p:sp>
      <p:sp>
        <p:nvSpPr>
          <p:cNvPr id="129" name="Google Shape;129;g27917111657_1_84"/>
          <p:cNvSpPr txBox="1"/>
          <p:nvPr/>
        </p:nvSpPr>
        <p:spPr>
          <a:xfrm>
            <a:off x="262706" y="3554402"/>
            <a:ext cx="1844550" cy="241200"/>
          </a:xfrm>
          <a:prstGeom prst="rect">
            <a:avLst/>
          </a:prstGeom>
          <a:noFill/>
          <a:ln>
            <a:noFill/>
          </a:ln>
        </p:spPr>
        <p:txBody>
          <a:bodyPr spcFirstLastPara="1" wrap="square" lIns="0" tIns="0" rIns="0" bIns="0" anchor="ctr" anchorCtr="0">
            <a:noAutofit/>
          </a:bodyPr>
          <a:lstStyle/>
          <a:p>
            <a:pPr>
              <a:lnSpc>
                <a:spcPct val="150000"/>
              </a:lnSpc>
              <a:buClr>
                <a:schemeClr val="accent1"/>
              </a:buClr>
              <a:buSzPts val="2400"/>
            </a:pPr>
            <a:r>
              <a:rPr lang="en" sz="2700" b="1">
                <a:solidFill>
                  <a:schemeClr val="accent4"/>
                </a:solidFill>
                <a:latin typeface="Barlow"/>
                <a:ea typeface="Barlow"/>
                <a:cs typeface="Barlow"/>
                <a:sym typeface="Barlow"/>
              </a:rPr>
              <a:t>1.250.000+</a:t>
            </a:r>
            <a:endParaRPr sz="1050">
              <a:solidFill>
                <a:schemeClr val="accent4"/>
              </a:solidFill>
            </a:endParaRPr>
          </a:p>
        </p:txBody>
      </p:sp>
      <p:sp>
        <p:nvSpPr>
          <p:cNvPr id="130" name="Google Shape;130;g27917111657_1_84"/>
          <p:cNvSpPr txBox="1"/>
          <p:nvPr/>
        </p:nvSpPr>
        <p:spPr>
          <a:xfrm>
            <a:off x="1971900" y="3646349"/>
            <a:ext cx="1457100" cy="171675"/>
          </a:xfrm>
          <a:prstGeom prst="rect">
            <a:avLst/>
          </a:prstGeom>
          <a:noFill/>
          <a:ln>
            <a:noFill/>
          </a:ln>
        </p:spPr>
        <p:txBody>
          <a:bodyPr spcFirstLastPara="1" wrap="square" lIns="0" tIns="0" rIns="0" bIns="0" anchor="ctr" anchorCtr="0">
            <a:noAutofit/>
          </a:bodyPr>
          <a:lstStyle/>
          <a:p>
            <a:pPr>
              <a:lnSpc>
                <a:spcPct val="150000"/>
              </a:lnSpc>
              <a:spcAft>
                <a:spcPts val="600"/>
              </a:spcAft>
              <a:buClr>
                <a:schemeClr val="lt2"/>
              </a:buClr>
              <a:buSzPts val="2400"/>
            </a:pPr>
            <a:r>
              <a:rPr lang="en" sz="1200" dirty="0">
                <a:solidFill>
                  <a:srgbClr val="EFEFEF"/>
                </a:solidFill>
                <a:latin typeface="Barlow Light"/>
                <a:ea typeface="Barlow Light"/>
                <a:cs typeface="Barlow Light"/>
                <a:sym typeface="Barlow Light"/>
              </a:rPr>
              <a:t>Online Community</a:t>
            </a:r>
            <a:endParaRPr sz="1200" dirty="0">
              <a:solidFill>
                <a:srgbClr val="EFEFEF"/>
              </a:solidFill>
              <a:latin typeface="Barlow Light"/>
              <a:ea typeface="Barlow Light"/>
              <a:cs typeface="Barlow Light"/>
              <a:sym typeface="Barlow Light"/>
            </a:endParaRPr>
          </a:p>
        </p:txBody>
      </p:sp>
      <p:sp>
        <p:nvSpPr>
          <p:cNvPr id="131" name="Google Shape;131;g27917111657_1_84"/>
          <p:cNvSpPr txBox="1"/>
          <p:nvPr/>
        </p:nvSpPr>
        <p:spPr>
          <a:xfrm>
            <a:off x="252319" y="3953981"/>
            <a:ext cx="507825" cy="431550"/>
          </a:xfrm>
          <a:prstGeom prst="rect">
            <a:avLst/>
          </a:prstGeom>
          <a:noFill/>
          <a:ln>
            <a:noFill/>
          </a:ln>
        </p:spPr>
        <p:txBody>
          <a:bodyPr spcFirstLastPara="1" wrap="square" lIns="0" tIns="0" rIns="0" bIns="0" anchor="ctr" anchorCtr="0">
            <a:noAutofit/>
          </a:bodyPr>
          <a:lstStyle/>
          <a:p>
            <a:pPr>
              <a:lnSpc>
                <a:spcPct val="150000"/>
              </a:lnSpc>
              <a:buClr>
                <a:schemeClr val="accent1"/>
              </a:buClr>
              <a:buSzPts val="2400"/>
            </a:pPr>
            <a:r>
              <a:rPr lang="en" sz="2700" b="1">
                <a:solidFill>
                  <a:schemeClr val="accent4"/>
                </a:solidFill>
                <a:latin typeface="Barlow"/>
                <a:ea typeface="Barlow"/>
                <a:cs typeface="Barlow"/>
                <a:sym typeface="Barlow"/>
              </a:rPr>
              <a:t>16+</a:t>
            </a:r>
            <a:endParaRPr sz="1050">
              <a:solidFill>
                <a:schemeClr val="accent4"/>
              </a:solidFill>
            </a:endParaRPr>
          </a:p>
        </p:txBody>
      </p:sp>
      <p:sp>
        <p:nvSpPr>
          <p:cNvPr id="132" name="Google Shape;132;g27917111657_1_84"/>
          <p:cNvSpPr txBox="1"/>
          <p:nvPr/>
        </p:nvSpPr>
        <p:spPr>
          <a:xfrm>
            <a:off x="802809" y="4143020"/>
            <a:ext cx="698400" cy="171675"/>
          </a:xfrm>
          <a:prstGeom prst="rect">
            <a:avLst/>
          </a:prstGeom>
          <a:noFill/>
          <a:ln>
            <a:noFill/>
          </a:ln>
        </p:spPr>
        <p:txBody>
          <a:bodyPr spcFirstLastPara="1" wrap="square" lIns="0" tIns="0" rIns="0" bIns="0" anchor="ctr" anchorCtr="0">
            <a:noAutofit/>
          </a:bodyPr>
          <a:lstStyle/>
          <a:p>
            <a:pPr>
              <a:lnSpc>
                <a:spcPct val="150000"/>
              </a:lnSpc>
              <a:spcAft>
                <a:spcPts val="600"/>
              </a:spcAft>
              <a:buClr>
                <a:schemeClr val="lt2"/>
              </a:buClr>
              <a:buSzPts val="2400"/>
            </a:pPr>
            <a:r>
              <a:rPr lang="en" sz="1200" dirty="0">
                <a:solidFill>
                  <a:srgbClr val="EFEFEF"/>
                </a:solidFill>
                <a:latin typeface="Barlow Light"/>
                <a:ea typeface="Barlow Light"/>
                <a:cs typeface="Barlow Light"/>
                <a:sym typeface="Barlow Light"/>
              </a:rPr>
              <a:t>Countries</a:t>
            </a:r>
            <a:endParaRPr sz="1200" dirty="0">
              <a:solidFill>
                <a:srgbClr val="EFEFEF"/>
              </a:solidFill>
              <a:latin typeface="Barlow Light"/>
              <a:ea typeface="Barlow Light"/>
              <a:cs typeface="Barlow Light"/>
              <a:sym typeface="Barlow Light"/>
            </a:endParaRPr>
          </a:p>
        </p:txBody>
      </p:sp>
      <p:cxnSp>
        <p:nvCxnSpPr>
          <p:cNvPr id="133" name="Google Shape;133;g27917111657_1_84"/>
          <p:cNvCxnSpPr/>
          <p:nvPr/>
        </p:nvCxnSpPr>
        <p:spPr>
          <a:xfrm rot="10800000" flipH="1">
            <a:off x="1543875" y="4292869"/>
            <a:ext cx="3835800" cy="21825"/>
          </a:xfrm>
          <a:prstGeom prst="straightConnector1">
            <a:avLst/>
          </a:prstGeom>
          <a:noFill/>
          <a:ln w="9525" cap="flat" cmpd="sng">
            <a:solidFill>
              <a:schemeClr val="dk2"/>
            </a:solidFill>
            <a:prstDash val="solid"/>
            <a:round/>
            <a:headEnd type="none" w="med" len="med"/>
            <a:tailEnd type="none" w="med" len="med"/>
          </a:ln>
          <a:effectLst>
            <a:outerShdw blurRad="57150" dist="19050" dir="5400000" algn="bl" rotWithShape="0">
              <a:schemeClr val="lt1">
                <a:alpha val="50000"/>
              </a:scheme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1300"/>
                                        <p:tgtEl>
                                          <p:spTgt spid="9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 calcmode="lin" valueType="num">
                                      <p:cBhvr additive="base">
                                        <p:cTn id="10" dur="1300"/>
                                        <p:tgtEl>
                                          <p:spTgt spid="102"/>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1300"/>
                                        <p:tgtEl>
                                          <p:spTgt spid="101"/>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127"/>
                                        </p:tgtEl>
                                        <p:attrNameLst>
                                          <p:attrName>style.visibility</p:attrName>
                                        </p:attrNameLst>
                                      </p:cBhvr>
                                      <p:to>
                                        <p:strVal val="visible"/>
                                      </p:to>
                                    </p:set>
                                    <p:anim calcmode="lin" valueType="num">
                                      <p:cBhvr additive="base">
                                        <p:cTn id="16" dur="1300"/>
                                        <p:tgtEl>
                                          <p:spTgt spid="127"/>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129"/>
                                        </p:tgtEl>
                                        <p:attrNameLst>
                                          <p:attrName>style.visibility</p:attrName>
                                        </p:attrNameLst>
                                      </p:cBhvr>
                                      <p:to>
                                        <p:strVal val="visible"/>
                                      </p:to>
                                    </p:set>
                                    <p:anim calcmode="lin" valueType="num">
                                      <p:cBhvr additive="base">
                                        <p:cTn id="19" dur="1300"/>
                                        <p:tgtEl>
                                          <p:spTgt spid="129"/>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131"/>
                                        </p:tgtEl>
                                        <p:attrNameLst>
                                          <p:attrName>style.visibility</p:attrName>
                                        </p:attrNameLst>
                                      </p:cBhvr>
                                      <p:to>
                                        <p:strVal val="visible"/>
                                      </p:to>
                                    </p:set>
                                    <p:anim calcmode="lin" valueType="num">
                                      <p:cBhvr additive="base">
                                        <p:cTn id="22" dur="1300"/>
                                        <p:tgtEl>
                                          <p:spTgt spid="131"/>
                                        </p:tgtEl>
                                        <p:attrNameLst>
                                          <p:attrName>ppt_x</p:attrName>
                                        </p:attrNameLst>
                                      </p:cBhvr>
                                      <p:tavLst>
                                        <p:tav tm="0">
                                          <p:val>
                                            <p:strVal val="#ppt_x-1"/>
                                          </p:val>
                                        </p:tav>
                                        <p:tav tm="100000">
                                          <p:val>
                                            <p:strVal val="#ppt_x"/>
                                          </p:val>
                                        </p:tav>
                                      </p:tavLst>
                                    </p:anim>
                                  </p:childTnLst>
                                </p:cTn>
                              </p:par>
                            </p:childTnLst>
                          </p:cTn>
                        </p:par>
                        <p:par>
                          <p:cTn id="23" fill="hold">
                            <p:stCondLst>
                              <p:cond delay="1300"/>
                            </p:stCondLst>
                            <p:childTnLst>
                              <p:par>
                                <p:cTn id="24" presetID="10" presetClass="entr" presetSubtype="0" fill="hold" nodeType="after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fade">
                                      <p:cBhvr>
                                        <p:cTn id="26" dur="500"/>
                                        <p:tgtEl>
                                          <p:spTgt spid="100"/>
                                        </p:tgtEl>
                                      </p:cBhvr>
                                    </p:animEffect>
                                  </p:childTnLst>
                                </p:cTn>
                              </p:par>
                              <p:par>
                                <p:cTn id="27" presetID="10" presetClass="entr" presetSubtype="0" fill="hold" nodeType="with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fade">
                                      <p:cBhvr>
                                        <p:cTn id="29" dur="500"/>
                                        <p:tgtEl>
                                          <p:spTgt spid="103"/>
                                        </p:tgtEl>
                                      </p:cBhvr>
                                    </p:animEffect>
                                  </p:childTnLst>
                                </p:cTn>
                              </p:par>
                              <p:par>
                                <p:cTn id="30" presetID="10" presetClass="entr" presetSubtype="0" fill="hold" nodeType="withEffect">
                                  <p:stCondLst>
                                    <p:cond delay="0"/>
                                  </p:stCondLst>
                                  <p:childTnLst>
                                    <p:set>
                                      <p:cBhvr>
                                        <p:cTn id="31" dur="1" fill="hold">
                                          <p:stCondLst>
                                            <p:cond delay="0"/>
                                          </p:stCondLst>
                                        </p:cTn>
                                        <p:tgtEl>
                                          <p:spTgt spid="126"/>
                                        </p:tgtEl>
                                        <p:attrNameLst>
                                          <p:attrName>style.visibility</p:attrName>
                                        </p:attrNameLst>
                                      </p:cBhvr>
                                      <p:to>
                                        <p:strVal val="visible"/>
                                      </p:to>
                                    </p:set>
                                    <p:animEffect transition="in" filter="fade">
                                      <p:cBhvr>
                                        <p:cTn id="32" dur="500"/>
                                        <p:tgtEl>
                                          <p:spTgt spid="126"/>
                                        </p:tgtEl>
                                      </p:cBhvr>
                                    </p:animEffect>
                                  </p:childTnLst>
                                </p:cTn>
                              </p:par>
                              <p:par>
                                <p:cTn id="33" presetID="10" presetClass="entr" presetSubtype="0" fill="hold" nodeType="withEffect">
                                  <p:stCondLst>
                                    <p:cond delay="0"/>
                                  </p:stCondLst>
                                  <p:childTnLst>
                                    <p:set>
                                      <p:cBhvr>
                                        <p:cTn id="34" dur="1" fill="hold">
                                          <p:stCondLst>
                                            <p:cond delay="0"/>
                                          </p:stCondLst>
                                        </p:cTn>
                                        <p:tgtEl>
                                          <p:spTgt spid="128"/>
                                        </p:tgtEl>
                                        <p:attrNameLst>
                                          <p:attrName>style.visibility</p:attrName>
                                        </p:attrNameLst>
                                      </p:cBhvr>
                                      <p:to>
                                        <p:strVal val="visible"/>
                                      </p:to>
                                    </p:set>
                                    <p:animEffect transition="in" filter="fade">
                                      <p:cBhvr>
                                        <p:cTn id="35" dur="500"/>
                                        <p:tgtEl>
                                          <p:spTgt spid="128"/>
                                        </p:tgtEl>
                                      </p:cBhvr>
                                    </p:animEffect>
                                  </p:childTnLst>
                                </p:cTn>
                              </p:par>
                              <p:par>
                                <p:cTn id="36" presetID="10" presetClass="entr" presetSubtype="0" fill="hold" nodeType="withEffect">
                                  <p:stCondLst>
                                    <p:cond delay="0"/>
                                  </p:stCondLst>
                                  <p:childTnLst>
                                    <p:set>
                                      <p:cBhvr>
                                        <p:cTn id="37" dur="1" fill="hold">
                                          <p:stCondLst>
                                            <p:cond delay="0"/>
                                          </p:stCondLst>
                                        </p:cTn>
                                        <p:tgtEl>
                                          <p:spTgt spid="130"/>
                                        </p:tgtEl>
                                        <p:attrNameLst>
                                          <p:attrName>style.visibility</p:attrName>
                                        </p:attrNameLst>
                                      </p:cBhvr>
                                      <p:to>
                                        <p:strVal val="visible"/>
                                      </p:to>
                                    </p:set>
                                    <p:animEffect transition="in" filter="fade">
                                      <p:cBhvr>
                                        <p:cTn id="38" dur="500"/>
                                        <p:tgtEl>
                                          <p:spTgt spid="130"/>
                                        </p:tgtEl>
                                      </p:cBhvr>
                                    </p:animEffect>
                                  </p:childTnLst>
                                </p:cTn>
                              </p:par>
                              <p:par>
                                <p:cTn id="39" presetID="10" presetClass="entr" presetSubtype="0" fill="hold" nodeType="withEffect">
                                  <p:stCondLst>
                                    <p:cond delay="0"/>
                                  </p:stCondLst>
                                  <p:childTnLst>
                                    <p:set>
                                      <p:cBhvr>
                                        <p:cTn id="40" dur="1" fill="hold">
                                          <p:stCondLst>
                                            <p:cond delay="0"/>
                                          </p:stCondLst>
                                        </p:cTn>
                                        <p:tgtEl>
                                          <p:spTgt spid="132"/>
                                        </p:tgtEl>
                                        <p:attrNameLst>
                                          <p:attrName>style.visibility</p:attrName>
                                        </p:attrNameLst>
                                      </p:cBhvr>
                                      <p:to>
                                        <p:strVal val="visible"/>
                                      </p:to>
                                    </p:set>
                                    <p:animEffect transition="in" filter="fade">
                                      <p:cBhvr>
                                        <p:cTn id="41"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6858000" cy="51435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F6600"/>
          </a:solidFill>
        </p:spPr>
        <p:txBody>
          <a:bodyPr wrap="square" lIns="0" tIns="0" rIns="0" bIns="0" rtlCol="0"/>
          <a:lstStyle/>
          <a:p>
            <a:endParaRPr/>
          </a:p>
        </p:txBody>
      </p:sp>
      <p:sp>
        <p:nvSpPr>
          <p:cNvPr id="4" name="object 4"/>
          <p:cNvSpPr txBox="1">
            <a:spLocks noGrp="1"/>
          </p:cNvSpPr>
          <p:nvPr>
            <p:ph type="title"/>
          </p:nvPr>
        </p:nvSpPr>
        <p:spPr>
          <a:xfrm>
            <a:off x="2047637" y="990409"/>
            <a:ext cx="2762726" cy="516969"/>
          </a:xfrm>
          <a:prstGeom prst="rect">
            <a:avLst/>
          </a:prstGeom>
        </p:spPr>
        <p:txBody>
          <a:bodyPr vert="horz" wrap="square" lIns="0" tIns="9049" rIns="0" bIns="0" numCol="1" rtlCol="0" anchor="ctr" anchorCtr="0" compatLnSpc="1">
            <a:prstTxWarp prst="textNoShape">
              <a:avLst/>
            </a:prstTxWarp>
            <a:spAutoFit/>
          </a:bodyPr>
          <a:lstStyle/>
          <a:p>
            <a:pPr marL="9525">
              <a:spcBef>
                <a:spcPts val="71"/>
              </a:spcBef>
            </a:pPr>
            <a:r>
              <a:rPr spc="15" dirty="0" err="1">
                <a:solidFill>
                  <a:srgbClr val="FFFFFF"/>
                </a:solidFill>
                <a:latin typeface="Cooper Black" panose="0208090404030B020404" pitchFamily="18" charset="0"/>
              </a:rPr>
              <a:t>easyGroup</a:t>
            </a:r>
            <a:r>
              <a:rPr sz="2400" spc="15" dirty="0">
                <a:solidFill>
                  <a:srgbClr val="FFFFFF"/>
                </a:solidFill>
                <a:latin typeface="Cooper Black" panose="0208090404030B020404" pitchFamily="18" charset="0"/>
              </a:rPr>
              <a:t>®</a:t>
            </a:r>
            <a:endParaRPr dirty="0">
              <a:latin typeface="Cooper Black" panose="0208090404030B020404" pitchFamily="18" charset="0"/>
            </a:endParaRPr>
          </a:p>
        </p:txBody>
      </p:sp>
      <p:sp>
        <p:nvSpPr>
          <p:cNvPr id="5" name="object 5"/>
          <p:cNvSpPr txBox="1"/>
          <p:nvPr/>
        </p:nvSpPr>
        <p:spPr>
          <a:xfrm>
            <a:off x="1058476" y="2000968"/>
            <a:ext cx="4741047" cy="2272706"/>
          </a:xfrm>
          <a:prstGeom prst="rect">
            <a:avLst/>
          </a:prstGeom>
        </p:spPr>
        <p:txBody>
          <a:bodyPr vert="horz" wrap="square" lIns="0" tIns="121444" rIns="0" bIns="0" rtlCol="0">
            <a:spAutoFit/>
          </a:bodyPr>
          <a:lstStyle/>
          <a:p>
            <a:pPr marL="461963" algn="ctr">
              <a:spcBef>
                <a:spcPts val="956"/>
              </a:spcBef>
            </a:pPr>
            <a:r>
              <a:rPr sz="2100" spc="-127" dirty="0">
                <a:solidFill>
                  <a:srgbClr val="FFFFFF"/>
                </a:solidFill>
                <a:latin typeface="Arial" panose="020B0604020202020204" pitchFamily="34" charset="0"/>
                <a:cs typeface="Arial" panose="020B0604020202020204" pitchFamily="34" charset="0"/>
              </a:rPr>
              <a:t>creator </a:t>
            </a:r>
            <a:r>
              <a:rPr sz="2100" spc="-150" dirty="0">
                <a:solidFill>
                  <a:srgbClr val="FFFFFF"/>
                </a:solidFill>
                <a:latin typeface="Arial" panose="020B0604020202020204" pitchFamily="34" charset="0"/>
                <a:cs typeface="Arial" panose="020B0604020202020204" pitchFamily="34" charset="0"/>
              </a:rPr>
              <a:t>and </a:t>
            </a:r>
            <a:r>
              <a:rPr sz="2100" spc="-116" dirty="0">
                <a:solidFill>
                  <a:srgbClr val="FFFFFF"/>
                </a:solidFill>
                <a:latin typeface="Arial" panose="020B0604020202020204" pitchFamily="34" charset="0"/>
                <a:cs typeface="Arial" panose="020B0604020202020204" pitchFamily="34" charset="0"/>
              </a:rPr>
              <a:t>owner </a:t>
            </a:r>
            <a:r>
              <a:rPr sz="2100" spc="-98" dirty="0">
                <a:solidFill>
                  <a:srgbClr val="FFFFFF"/>
                </a:solidFill>
                <a:latin typeface="Arial" panose="020B0604020202020204" pitchFamily="34" charset="0"/>
                <a:cs typeface="Arial" panose="020B0604020202020204" pitchFamily="34" charset="0"/>
              </a:rPr>
              <a:t>of</a:t>
            </a:r>
            <a:r>
              <a:rPr sz="2100" spc="-23" dirty="0">
                <a:solidFill>
                  <a:srgbClr val="FFFFFF"/>
                </a:solidFill>
                <a:latin typeface="Arial" panose="020B0604020202020204" pitchFamily="34" charset="0"/>
                <a:cs typeface="Arial" panose="020B0604020202020204" pitchFamily="34" charset="0"/>
              </a:rPr>
              <a:t> </a:t>
            </a:r>
            <a:r>
              <a:rPr sz="2100" spc="-83" dirty="0">
                <a:solidFill>
                  <a:srgbClr val="FFFFFF"/>
                </a:solidFill>
                <a:latin typeface="Arial" panose="020B0604020202020204" pitchFamily="34" charset="0"/>
                <a:cs typeface="Arial" panose="020B0604020202020204" pitchFamily="34" charset="0"/>
              </a:rPr>
              <a:t>the</a:t>
            </a:r>
            <a:endParaRPr sz="2100" dirty="0">
              <a:latin typeface="Arial" panose="020B0604020202020204" pitchFamily="34" charset="0"/>
              <a:cs typeface="Arial" panose="020B0604020202020204" pitchFamily="34" charset="0"/>
            </a:endParaRPr>
          </a:p>
          <a:p>
            <a:pPr marL="9525" algn="ctr">
              <a:spcBef>
                <a:spcPts val="1260"/>
              </a:spcBef>
            </a:pPr>
            <a:r>
              <a:rPr sz="3000" spc="-153" dirty="0">
                <a:solidFill>
                  <a:srgbClr val="FFFFFF"/>
                </a:solidFill>
                <a:latin typeface="Cooper Black" panose="0208090404030B020404" pitchFamily="18" charset="0"/>
                <a:cs typeface="Arial"/>
              </a:rPr>
              <a:t>easy® </a:t>
            </a:r>
            <a:r>
              <a:rPr sz="3000" spc="-161" dirty="0">
                <a:solidFill>
                  <a:srgbClr val="FFFFFF"/>
                </a:solidFill>
                <a:latin typeface="Arial" panose="020B0604020202020204" pitchFamily="34" charset="0"/>
                <a:cs typeface="Arial" panose="020B0604020202020204" pitchFamily="34" charset="0"/>
              </a:rPr>
              <a:t>family </a:t>
            </a:r>
            <a:r>
              <a:rPr sz="3000" spc="-139" dirty="0">
                <a:solidFill>
                  <a:srgbClr val="FFFFFF"/>
                </a:solidFill>
                <a:latin typeface="Arial" panose="020B0604020202020204" pitchFamily="34" charset="0"/>
                <a:cs typeface="Arial" panose="020B0604020202020204" pitchFamily="34" charset="0"/>
              </a:rPr>
              <a:t>of</a:t>
            </a:r>
            <a:r>
              <a:rPr sz="3000" spc="-221" dirty="0">
                <a:solidFill>
                  <a:srgbClr val="FFFFFF"/>
                </a:solidFill>
                <a:latin typeface="Arial" panose="020B0604020202020204" pitchFamily="34" charset="0"/>
                <a:cs typeface="Arial" panose="020B0604020202020204" pitchFamily="34" charset="0"/>
              </a:rPr>
              <a:t> </a:t>
            </a:r>
            <a:r>
              <a:rPr sz="3000" spc="-251" dirty="0">
                <a:solidFill>
                  <a:srgbClr val="FFFFFF"/>
                </a:solidFill>
                <a:latin typeface="Arial" panose="020B0604020202020204" pitchFamily="34" charset="0"/>
                <a:cs typeface="Arial" panose="020B0604020202020204" pitchFamily="34" charset="0"/>
              </a:rPr>
              <a:t>brands</a:t>
            </a:r>
            <a:endParaRPr sz="3000" dirty="0">
              <a:latin typeface="Arial" panose="020B0604020202020204" pitchFamily="34" charset="0"/>
              <a:cs typeface="Arial" panose="020B0604020202020204" pitchFamily="34" charset="0"/>
            </a:endParaRPr>
          </a:p>
          <a:p>
            <a:pPr algn="ctr">
              <a:spcBef>
                <a:spcPts val="34"/>
              </a:spcBef>
            </a:pPr>
            <a:endParaRPr sz="2963" dirty="0">
              <a:latin typeface="Cooper Black" panose="0208090404030B020404" pitchFamily="18" charset="0"/>
              <a:cs typeface="Times New Roman"/>
            </a:endParaRPr>
          </a:p>
          <a:p>
            <a:pPr marL="832961" marR="764858" indent="-198120" algn="ctr">
              <a:lnSpc>
                <a:spcPct val="120000"/>
              </a:lnSpc>
            </a:pPr>
            <a:r>
              <a:rPr sz="2100" spc="-116" dirty="0">
                <a:solidFill>
                  <a:srgbClr val="FFFFFF"/>
                </a:solidFill>
                <a:latin typeface="Arial" panose="020B0604020202020204" pitchFamily="34" charset="0"/>
                <a:cs typeface="Arial" panose="020B0604020202020204" pitchFamily="34" charset="0"/>
              </a:rPr>
              <a:t>Find </a:t>
            </a:r>
            <a:r>
              <a:rPr sz="2100" spc="-150" dirty="0">
                <a:solidFill>
                  <a:srgbClr val="FFFFFF"/>
                </a:solidFill>
                <a:latin typeface="Arial" panose="020B0604020202020204" pitchFamily="34" charset="0"/>
                <a:cs typeface="Arial" panose="020B0604020202020204" pitchFamily="34" charset="0"/>
              </a:rPr>
              <a:t>us </a:t>
            </a:r>
            <a:r>
              <a:rPr sz="2100" spc="-68" dirty="0">
                <a:solidFill>
                  <a:srgbClr val="FFFFFF"/>
                </a:solidFill>
                <a:latin typeface="Arial" panose="020B0604020202020204" pitchFamily="34" charset="0"/>
                <a:cs typeface="Arial" panose="020B0604020202020204" pitchFamily="34" charset="0"/>
              </a:rPr>
              <a:t>on </a:t>
            </a:r>
            <a:r>
              <a:rPr sz="2100" spc="-30" dirty="0">
                <a:solidFill>
                  <a:srgbClr val="FFFFFF"/>
                </a:solidFill>
                <a:latin typeface="Cooper Black" panose="0208090404030B020404" pitchFamily="18" charset="0"/>
                <a:cs typeface="Arial"/>
              </a:rPr>
              <a:t>easy</a:t>
            </a:r>
            <a:r>
              <a:rPr sz="2100" spc="-30" dirty="0">
                <a:solidFill>
                  <a:srgbClr val="FFFFFF"/>
                </a:solidFill>
                <a:latin typeface="Candara" panose="020E0502030303020204" pitchFamily="34" charset="0"/>
                <a:cs typeface="Arial"/>
              </a:rPr>
              <a:t>.com</a:t>
            </a:r>
            <a:r>
              <a:rPr sz="2100" spc="-30" dirty="0">
                <a:solidFill>
                  <a:srgbClr val="FFFFFF"/>
                </a:solidFill>
                <a:latin typeface="Cooper Black" panose="0208090404030B020404" pitchFamily="18" charset="0"/>
                <a:cs typeface="Arial"/>
              </a:rPr>
              <a:t>  </a:t>
            </a:r>
            <a:endParaRPr lang="en-US" sz="2100" spc="-30" dirty="0">
              <a:solidFill>
                <a:srgbClr val="FFFFFF"/>
              </a:solidFill>
              <a:latin typeface="Cooper Black" panose="0208090404030B020404" pitchFamily="18" charset="0"/>
              <a:cs typeface="Arial"/>
            </a:endParaRPr>
          </a:p>
          <a:p>
            <a:pPr marL="832961" marR="764858" indent="-198120" algn="ctr">
              <a:lnSpc>
                <a:spcPct val="120000"/>
              </a:lnSpc>
            </a:pPr>
            <a:r>
              <a:rPr sz="2100" spc="-153" dirty="0">
                <a:solidFill>
                  <a:srgbClr val="FFFFFF"/>
                </a:solidFill>
                <a:latin typeface="Arial" panose="020B0604020202020204" pitchFamily="34" charset="0"/>
                <a:cs typeface="Arial" panose="020B0604020202020204" pitchFamily="34" charset="0"/>
              </a:rPr>
              <a:t>The </a:t>
            </a:r>
            <a:r>
              <a:rPr sz="2100" spc="-68" dirty="0">
                <a:solidFill>
                  <a:srgbClr val="FFFFFF"/>
                </a:solidFill>
                <a:latin typeface="Cooper Black" panose="0208090404030B020404" pitchFamily="18" charset="0"/>
                <a:cs typeface="Arial"/>
              </a:rPr>
              <a:t>easy®</a:t>
            </a:r>
            <a:r>
              <a:rPr sz="2100" spc="-64" dirty="0">
                <a:solidFill>
                  <a:srgbClr val="FFFFFF"/>
                </a:solidFill>
                <a:latin typeface="Cooper Black" panose="0208090404030B020404" pitchFamily="18" charset="0"/>
                <a:cs typeface="Arial"/>
              </a:rPr>
              <a:t> </a:t>
            </a:r>
            <a:r>
              <a:rPr sz="2100" spc="-30" dirty="0">
                <a:solidFill>
                  <a:srgbClr val="FFFFFF"/>
                </a:solidFill>
                <a:latin typeface="Arial" panose="020B0604020202020204" pitchFamily="34" charset="0"/>
                <a:cs typeface="Arial" panose="020B0604020202020204" pitchFamily="34" charset="0"/>
              </a:rPr>
              <a:t>portal</a:t>
            </a:r>
            <a:endParaRPr sz="21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719BEEC-AF1E-4A74-8B2D-AA0B2880609E}"/>
              </a:ext>
            </a:extLst>
          </p:cNvPr>
          <p:cNvSpPr txBox="1"/>
          <p:nvPr/>
        </p:nvSpPr>
        <p:spPr>
          <a:xfrm>
            <a:off x="620687" y="239852"/>
            <a:ext cx="5787345" cy="646331"/>
          </a:xfrm>
          <a:prstGeom prst="rect">
            <a:avLst/>
          </a:prstGeom>
          <a:noFill/>
        </p:spPr>
        <p:txBody>
          <a:bodyPr wrap="square" rtlCol="0">
            <a:spAutoFit/>
          </a:bodyPr>
          <a:lstStyle/>
          <a:p>
            <a:pPr marL="9525" algn="ctr">
              <a:spcBef>
                <a:spcPts val="79"/>
              </a:spcBef>
            </a:pPr>
            <a:r>
              <a:rPr lang="en-GB" sz="3600" spc="-244" dirty="0">
                <a:solidFill>
                  <a:srgbClr val="FFFFFF"/>
                </a:solidFill>
                <a:latin typeface="Arial" panose="020B0604020202020204" pitchFamily="34" charset="0"/>
                <a:cs typeface="Arial" panose="020B0604020202020204" pitchFamily="34" charset="0"/>
              </a:rPr>
              <a:t>Stelios’ business ‘for profit’ side </a:t>
            </a:r>
            <a:endParaRPr lang="en-GB" sz="3600" dirty="0">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415815BF-842B-B362-EB14-D375B3E5D61B}"/>
              </a:ext>
            </a:extLst>
          </p:cNvPr>
          <p:cNvSpPr>
            <a:spLocks noGrp="1"/>
          </p:cNvSpPr>
          <p:nvPr>
            <p:ph type="dt" sz="half" idx="10"/>
          </p:nvPr>
        </p:nvSpPr>
        <p:spPr/>
        <p:txBody>
          <a:bodyPr/>
          <a:lstStyle/>
          <a:p>
            <a:pPr>
              <a:defRPr/>
            </a:pPr>
            <a:fld id="{2287B160-23CC-428A-BFC4-C0EF700A65BA}" type="datetime5">
              <a:rPr lang="en-GB" altLang="en-US" smtClean="0"/>
              <a:t>3-Sep-23</a:t>
            </a:fld>
            <a:endParaRPr lang="en-GB" altLang="en-US"/>
          </a:p>
        </p:txBody>
      </p:sp>
      <p:sp>
        <p:nvSpPr>
          <p:cNvPr id="8" name="Slide Number Placeholder 7">
            <a:extLst>
              <a:ext uri="{FF2B5EF4-FFF2-40B4-BE49-F238E27FC236}">
                <a16:creationId xmlns:a16="http://schemas.microsoft.com/office/drawing/2014/main" id="{81DCB6AD-4BB1-B431-ADC2-1256DA1889B4}"/>
              </a:ext>
            </a:extLst>
          </p:cNvPr>
          <p:cNvSpPr>
            <a:spLocks noGrp="1"/>
          </p:cNvSpPr>
          <p:nvPr>
            <p:ph type="sldNum" sz="quarter" idx="12"/>
          </p:nvPr>
        </p:nvSpPr>
        <p:spPr/>
        <p:txBody>
          <a:bodyPr/>
          <a:lstStyle/>
          <a:p>
            <a:pPr>
              <a:defRPr/>
            </a:pPr>
            <a:fld id="{65276014-388B-4D8B-9A92-CC7BF381E51A}" type="slidenum">
              <a:rPr lang="en-GB" altLang="en-US" smtClean="0"/>
              <a:pPr>
                <a:defRPr/>
              </a:pPr>
              <a:t>3</a:t>
            </a:fld>
            <a:endParaRPr lang="en-GB" altLang="en-US"/>
          </a:p>
        </p:txBody>
      </p:sp>
      <p:sp>
        <p:nvSpPr>
          <p:cNvPr id="9" name="Footer Placeholder 4">
            <a:extLst>
              <a:ext uri="{FF2B5EF4-FFF2-40B4-BE49-F238E27FC236}">
                <a16:creationId xmlns:a16="http://schemas.microsoft.com/office/drawing/2014/main" id="{376734E7-DC1D-7665-8FD1-8B8258997382}"/>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Tree>
    <p:extLst>
      <p:ext uri="{BB962C8B-B14F-4D97-AF65-F5344CB8AC3E}">
        <p14:creationId xmlns:p14="http://schemas.microsoft.com/office/powerpoint/2010/main" val="4248074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for a foundation&#10;&#10;Description automatically generated">
            <a:extLst>
              <a:ext uri="{FF2B5EF4-FFF2-40B4-BE49-F238E27FC236}">
                <a16:creationId xmlns:a16="http://schemas.microsoft.com/office/drawing/2014/main" id="{4BD8B4A8-78B5-3541-2424-64DA358ACD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8233" y="0"/>
            <a:ext cx="2059767" cy="1347614"/>
          </a:xfrm>
          <a:prstGeom prst="rect">
            <a:avLst/>
          </a:prstGeom>
        </p:spPr>
      </p:pic>
      <p:pic>
        <p:nvPicPr>
          <p:cNvPr id="8" name="Picture 7" descr="A logo for a foundation&#10;&#10;Description automatically generated">
            <a:extLst>
              <a:ext uri="{FF2B5EF4-FFF2-40B4-BE49-F238E27FC236}">
                <a16:creationId xmlns:a16="http://schemas.microsoft.com/office/drawing/2014/main" id="{11F3D324-B075-FDDA-ADDB-E29C635A02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2059767" cy="1347614"/>
          </a:xfrm>
          <a:prstGeom prst="rect">
            <a:avLst/>
          </a:prstGeom>
        </p:spPr>
      </p:pic>
      <p:sp>
        <p:nvSpPr>
          <p:cNvPr id="3" name="Date Placeholder 2">
            <a:extLst>
              <a:ext uri="{FF2B5EF4-FFF2-40B4-BE49-F238E27FC236}">
                <a16:creationId xmlns:a16="http://schemas.microsoft.com/office/drawing/2014/main" id="{62D4876A-FFC4-36F0-6D55-886BCA99724A}"/>
              </a:ext>
            </a:extLst>
          </p:cNvPr>
          <p:cNvSpPr>
            <a:spLocks noGrp="1"/>
          </p:cNvSpPr>
          <p:nvPr>
            <p:ph type="dt" sz="half" idx="10"/>
          </p:nvPr>
        </p:nvSpPr>
        <p:spPr/>
        <p:txBody>
          <a:bodyPr/>
          <a:lstStyle/>
          <a:p>
            <a:pPr>
              <a:defRPr/>
            </a:pPr>
            <a:fld id="{2A91F47B-55B4-4D02-882C-E3A170EE2E94}" type="datetime5">
              <a:rPr lang="en-GB" altLang="en-US" smtClean="0"/>
              <a:t>3-Sep-23</a:t>
            </a:fld>
            <a:endParaRPr lang="en-GB" altLang="en-US"/>
          </a:p>
        </p:txBody>
      </p:sp>
      <p:sp>
        <p:nvSpPr>
          <p:cNvPr id="6" name="Slide Number Placeholder 5">
            <a:extLst>
              <a:ext uri="{FF2B5EF4-FFF2-40B4-BE49-F238E27FC236}">
                <a16:creationId xmlns:a16="http://schemas.microsoft.com/office/drawing/2014/main" id="{0EEDC126-0722-F76E-FF74-54D952B693B6}"/>
              </a:ext>
            </a:extLst>
          </p:cNvPr>
          <p:cNvSpPr>
            <a:spLocks noGrp="1"/>
          </p:cNvSpPr>
          <p:nvPr>
            <p:ph type="sldNum" sz="quarter" idx="12"/>
          </p:nvPr>
        </p:nvSpPr>
        <p:spPr/>
        <p:txBody>
          <a:bodyPr/>
          <a:lstStyle/>
          <a:p>
            <a:pPr>
              <a:defRPr/>
            </a:pPr>
            <a:fld id="{65276014-388B-4D8B-9A92-CC7BF381E51A}" type="slidenum">
              <a:rPr lang="en-GB" altLang="en-US" smtClean="0"/>
              <a:pPr>
                <a:defRPr/>
              </a:pPr>
              <a:t>30</a:t>
            </a:fld>
            <a:endParaRPr lang="en-GB" altLang="en-US"/>
          </a:p>
        </p:txBody>
      </p:sp>
      <p:sp>
        <p:nvSpPr>
          <p:cNvPr id="7" name="Footer Placeholder 4">
            <a:extLst>
              <a:ext uri="{FF2B5EF4-FFF2-40B4-BE49-F238E27FC236}">
                <a16:creationId xmlns:a16="http://schemas.microsoft.com/office/drawing/2014/main" id="{7557AE79-A40B-84FD-72A2-5470B500E0C3}"/>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
        <p:nvSpPr>
          <p:cNvPr id="10" name="TextBox 9">
            <a:extLst>
              <a:ext uri="{FF2B5EF4-FFF2-40B4-BE49-F238E27FC236}">
                <a16:creationId xmlns:a16="http://schemas.microsoft.com/office/drawing/2014/main" id="{FD88AADD-7AB9-FAF8-D9E5-1FADF43B0986}"/>
              </a:ext>
            </a:extLst>
          </p:cNvPr>
          <p:cNvSpPr txBox="1"/>
          <p:nvPr/>
        </p:nvSpPr>
        <p:spPr>
          <a:xfrm>
            <a:off x="454360" y="1279704"/>
            <a:ext cx="5949280" cy="1015663"/>
          </a:xfrm>
          <a:prstGeom prst="rect">
            <a:avLst/>
          </a:prstGeom>
          <a:noFill/>
        </p:spPr>
        <p:txBody>
          <a:bodyPr wrap="square">
            <a:spAutoFit/>
          </a:bodyPr>
          <a:lstStyle/>
          <a:p>
            <a:pPr algn="ctr"/>
            <a:r>
              <a:rPr lang="en-US" sz="2000" b="1" dirty="0">
                <a:latin typeface="Times New Roman" panose="02020603050405020304" pitchFamily="18" charset="0"/>
                <a:cs typeface="Times New Roman" panose="02020603050405020304" pitchFamily="18" charset="0"/>
              </a:rPr>
              <a:t>1st prize </a:t>
            </a:r>
            <a:r>
              <a:rPr lang="el-GR" sz="2000" b="1" dirty="0">
                <a:latin typeface="Times New Roman" panose="02020603050405020304" pitchFamily="18" charset="0"/>
                <a:cs typeface="Times New Roman" panose="02020603050405020304" pitchFamily="18" charset="0"/>
              </a:rPr>
              <a:t>€</a:t>
            </a:r>
            <a:r>
              <a:rPr lang="en-GB" sz="2000" b="1" dirty="0">
                <a:latin typeface="Times New Roman" panose="02020603050405020304" pitchFamily="18" charset="0"/>
                <a:cs typeface="Times New Roman" panose="02020603050405020304" pitchFamily="18" charset="0"/>
              </a:rPr>
              <a:t>5</a:t>
            </a:r>
            <a:r>
              <a:rPr lang="en-US" sz="2000" b="1" dirty="0">
                <a:latin typeface="Times New Roman" panose="02020603050405020304" pitchFamily="18" charset="0"/>
                <a:cs typeface="Times New Roman" panose="02020603050405020304" pitchFamily="18" charset="0"/>
              </a:rPr>
              <a:t>0,000</a:t>
            </a:r>
            <a:r>
              <a:rPr lang="el-GR" sz="2000" b="1" dirty="0">
                <a:latin typeface="Times New Roman" panose="02020603050405020304" pitchFamily="18" charset="0"/>
                <a:cs typeface="Times New Roman" panose="02020603050405020304" pitchFamily="18" charset="0"/>
              </a:rPr>
              <a:t> </a:t>
            </a:r>
            <a:br>
              <a:rPr lang="en-GB" sz="2000" b="1" dirty="0">
                <a:latin typeface="Times New Roman" panose="02020603050405020304" pitchFamily="18" charset="0"/>
                <a:cs typeface="Times New Roman" panose="02020603050405020304" pitchFamily="18" charset="0"/>
              </a:rPr>
            </a:br>
            <a:br>
              <a:rPr lang="en-US" sz="2000" b="1" dirty="0">
                <a:latin typeface="Times New Roman" panose="02020603050405020304" pitchFamily="18" charset="0"/>
                <a:cs typeface="Times New Roman" panose="02020603050405020304" pitchFamily="18" charset="0"/>
              </a:rPr>
            </a:br>
            <a:endParaRPr lang="en-GB" sz="2000" dirty="0"/>
          </a:p>
        </p:txBody>
      </p:sp>
      <p:pic>
        <p:nvPicPr>
          <p:cNvPr id="2" name="Picture 1" descr="A blue and white sign with a map and text&#10;&#10;Description automatically generated">
            <a:extLst>
              <a:ext uri="{FF2B5EF4-FFF2-40B4-BE49-F238E27FC236}">
                <a16:creationId xmlns:a16="http://schemas.microsoft.com/office/drawing/2014/main" id="{BC64EAA2-52A0-ECD8-5384-F30540B1F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4027" y="2067694"/>
            <a:ext cx="1949946" cy="2385130"/>
          </a:xfrm>
          <a:prstGeom prst="rect">
            <a:avLst/>
          </a:prstGeom>
        </p:spPr>
      </p:pic>
    </p:spTree>
    <p:extLst>
      <p:ext uri="{BB962C8B-B14F-4D97-AF65-F5344CB8AC3E}">
        <p14:creationId xmlns:p14="http://schemas.microsoft.com/office/powerpoint/2010/main" val="1465757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the floor&#10;&#10;Description automatically generated">
            <a:extLst>
              <a:ext uri="{FF2B5EF4-FFF2-40B4-BE49-F238E27FC236}">
                <a16:creationId xmlns:a16="http://schemas.microsoft.com/office/drawing/2014/main" id="{6365B7D3-9306-BB03-9B59-B4F98671DAAB}"/>
              </a:ext>
            </a:extLst>
          </p:cNvPr>
          <p:cNvPicPr>
            <a:picLocks noChangeAspect="1"/>
          </p:cNvPicPr>
          <p:nvPr/>
        </p:nvPicPr>
        <p:blipFill>
          <a:blip r:embed="rId2"/>
          <a:stretch>
            <a:fillRect/>
          </a:stretch>
        </p:blipFill>
        <p:spPr>
          <a:xfrm>
            <a:off x="0" y="0"/>
            <a:ext cx="6858000" cy="5143500"/>
          </a:xfrm>
          <a:prstGeom prst="rect">
            <a:avLst/>
          </a:prstGeom>
        </p:spPr>
      </p:pic>
    </p:spTree>
    <p:extLst>
      <p:ext uri="{BB962C8B-B14F-4D97-AF65-F5344CB8AC3E}">
        <p14:creationId xmlns:p14="http://schemas.microsoft.com/office/powerpoint/2010/main" val="3614873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ell phones and a cell phone&#10;&#10;Description automatically generated">
            <a:extLst>
              <a:ext uri="{FF2B5EF4-FFF2-40B4-BE49-F238E27FC236}">
                <a16:creationId xmlns:a16="http://schemas.microsoft.com/office/drawing/2014/main" id="{F815A669-B1FC-1ECA-4A0C-CA19CDA3A365}"/>
              </a:ext>
            </a:extLst>
          </p:cNvPr>
          <p:cNvPicPr>
            <a:picLocks noChangeAspect="1"/>
          </p:cNvPicPr>
          <p:nvPr/>
        </p:nvPicPr>
        <p:blipFill>
          <a:blip r:embed="rId2"/>
          <a:stretch>
            <a:fillRect/>
          </a:stretch>
        </p:blipFill>
        <p:spPr>
          <a:xfrm>
            <a:off x="0" y="0"/>
            <a:ext cx="6858000" cy="5143500"/>
          </a:xfrm>
          <a:prstGeom prst="rect">
            <a:avLst/>
          </a:prstGeom>
        </p:spPr>
      </p:pic>
    </p:spTree>
    <p:extLst>
      <p:ext uri="{BB962C8B-B14F-4D97-AF65-F5344CB8AC3E}">
        <p14:creationId xmlns:p14="http://schemas.microsoft.com/office/powerpoint/2010/main" val="2813586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site&#10;&#10;Description automatically generated">
            <a:extLst>
              <a:ext uri="{FF2B5EF4-FFF2-40B4-BE49-F238E27FC236}">
                <a16:creationId xmlns:a16="http://schemas.microsoft.com/office/drawing/2014/main" id="{788F609A-22FF-1D3B-025F-C9E4A01FDB23}"/>
              </a:ext>
            </a:extLst>
          </p:cNvPr>
          <p:cNvPicPr>
            <a:picLocks noChangeAspect="1"/>
          </p:cNvPicPr>
          <p:nvPr/>
        </p:nvPicPr>
        <p:blipFill>
          <a:blip r:embed="rId2"/>
          <a:stretch>
            <a:fillRect/>
          </a:stretch>
        </p:blipFill>
        <p:spPr>
          <a:xfrm>
            <a:off x="0" y="0"/>
            <a:ext cx="6858000" cy="5143500"/>
          </a:xfrm>
          <a:prstGeom prst="rect">
            <a:avLst/>
          </a:prstGeom>
        </p:spPr>
      </p:pic>
    </p:spTree>
    <p:extLst>
      <p:ext uri="{BB962C8B-B14F-4D97-AF65-F5344CB8AC3E}">
        <p14:creationId xmlns:p14="http://schemas.microsoft.com/office/powerpoint/2010/main" val="1419936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site&#10;&#10;Description automatically generated">
            <a:extLst>
              <a:ext uri="{FF2B5EF4-FFF2-40B4-BE49-F238E27FC236}">
                <a16:creationId xmlns:a16="http://schemas.microsoft.com/office/drawing/2014/main" id="{3868048A-6C9D-E9DC-B0E5-2018667F6C1B}"/>
              </a:ext>
            </a:extLst>
          </p:cNvPr>
          <p:cNvPicPr>
            <a:picLocks noChangeAspect="1"/>
          </p:cNvPicPr>
          <p:nvPr/>
        </p:nvPicPr>
        <p:blipFill>
          <a:blip r:embed="rId2"/>
          <a:stretch>
            <a:fillRect/>
          </a:stretch>
        </p:blipFill>
        <p:spPr>
          <a:xfrm>
            <a:off x="0" y="0"/>
            <a:ext cx="6858000" cy="5143500"/>
          </a:xfrm>
          <a:prstGeom prst="rect">
            <a:avLst/>
          </a:prstGeom>
        </p:spPr>
      </p:pic>
    </p:spTree>
    <p:extLst>
      <p:ext uri="{BB962C8B-B14F-4D97-AF65-F5344CB8AC3E}">
        <p14:creationId xmlns:p14="http://schemas.microsoft.com/office/powerpoint/2010/main" val="561056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0C583-1813-6568-6F03-987AF94BCD7E}"/>
              </a:ext>
            </a:extLst>
          </p:cNvPr>
          <p:cNvSpPr>
            <a:spLocks noGrp="1"/>
          </p:cNvSpPr>
          <p:nvPr>
            <p:ph type="title"/>
          </p:nvPr>
        </p:nvSpPr>
        <p:spPr>
          <a:xfrm>
            <a:off x="589806" y="306279"/>
            <a:ext cx="5678388" cy="652115"/>
          </a:xfrm>
        </p:spPr>
        <p:txBody>
          <a:bodyPr/>
          <a:lstStyle/>
          <a:p>
            <a:r>
              <a:rPr lang="en-US" sz="2800" b="1" dirty="0">
                <a:latin typeface="Times New Roman" panose="02020603050405020304" pitchFamily="18" charset="0"/>
                <a:cs typeface="Times New Roman" panose="02020603050405020304" pitchFamily="18" charset="0"/>
              </a:rPr>
              <a:t>Partnership of </a:t>
            </a:r>
            <a:r>
              <a:rPr lang="en-US" sz="2800" b="1" dirty="0" err="1">
                <a:latin typeface="Times New Roman" panose="02020603050405020304" pitchFamily="18" charset="0"/>
                <a:cs typeface="Times New Roman" panose="02020603050405020304" pitchFamily="18" charset="0"/>
              </a:rPr>
              <a:t>cinobo</a:t>
            </a:r>
            <a:r>
              <a:rPr lang="en-US" sz="2800" b="1" dirty="0">
                <a:latin typeface="Times New Roman" panose="02020603050405020304" pitchFamily="18" charset="0"/>
                <a:cs typeface="Times New Roman" panose="02020603050405020304" pitchFamily="18" charset="0"/>
              </a:rPr>
              <a:t> with the </a:t>
            </a:r>
            <a:r>
              <a:rPr lang="en-US" sz="2800" b="1" dirty="0">
                <a:latin typeface="Cooper Black" panose="0208090404030B020404" pitchFamily="18" charset="0"/>
                <a:cs typeface="Times New Roman" panose="02020603050405020304" pitchFamily="18" charset="0"/>
              </a:rPr>
              <a:t>easy</a:t>
            </a:r>
            <a:r>
              <a:rPr lang="en-US" sz="2800" b="1" dirty="0">
                <a:latin typeface="Times New Roman" panose="02020603050405020304" pitchFamily="18" charset="0"/>
                <a:cs typeface="Times New Roman" panose="02020603050405020304" pitchFamily="18" charset="0"/>
              </a:rPr>
              <a:t> family of brands</a:t>
            </a:r>
            <a:br>
              <a:rPr lang="en-US" sz="3200" b="1" dirty="0">
                <a:latin typeface="Times New Roman" panose="02020603050405020304" pitchFamily="18" charset="0"/>
                <a:cs typeface="Times New Roman" panose="02020603050405020304" pitchFamily="18" charset="0"/>
              </a:rPr>
            </a:br>
            <a:endParaRPr lang="en-GB"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550BACE-52F9-ABE3-B1C4-D8C4AA8B547D}"/>
              </a:ext>
            </a:extLst>
          </p:cNvPr>
          <p:cNvSpPr>
            <a:spLocks noGrp="1"/>
          </p:cNvSpPr>
          <p:nvPr>
            <p:ph idx="1"/>
          </p:nvPr>
        </p:nvSpPr>
        <p:spPr/>
        <p:txBody>
          <a:bodyPr/>
          <a:lstStyle/>
          <a:p>
            <a:r>
              <a:rPr lang="en-US" dirty="0" err="1"/>
              <a:t>Behtsis</a:t>
            </a:r>
            <a:r>
              <a:rPr lang="en-US" dirty="0"/>
              <a:t> family will operate the cine </a:t>
            </a:r>
            <a:r>
              <a:rPr lang="en-US" dirty="0" err="1"/>
              <a:t>paris</a:t>
            </a:r>
            <a:endParaRPr lang="en-GB" dirty="0"/>
          </a:p>
        </p:txBody>
      </p:sp>
      <p:sp>
        <p:nvSpPr>
          <p:cNvPr id="4" name="Date Placeholder 3">
            <a:extLst>
              <a:ext uri="{FF2B5EF4-FFF2-40B4-BE49-F238E27FC236}">
                <a16:creationId xmlns:a16="http://schemas.microsoft.com/office/drawing/2014/main" id="{2C2544FC-F3BF-E43D-328C-39FAC827345A}"/>
              </a:ext>
            </a:extLst>
          </p:cNvPr>
          <p:cNvSpPr>
            <a:spLocks noGrp="1"/>
          </p:cNvSpPr>
          <p:nvPr>
            <p:ph type="dt" sz="half" idx="10"/>
          </p:nvPr>
        </p:nvSpPr>
        <p:spPr/>
        <p:txBody>
          <a:bodyPr/>
          <a:lstStyle/>
          <a:p>
            <a:pPr>
              <a:defRPr/>
            </a:pPr>
            <a:fld id="{1DB79405-0183-4660-8143-56A52DB6E390}" type="datetime5">
              <a:rPr lang="en-GB" altLang="en-US" smtClean="0"/>
              <a:t>3-Sep-23</a:t>
            </a:fld>
            <a:endParaRPr lang="en-GB" altLang="en-US"/>
          </a:p>
        </p:txBody>
      </p:sp>
      <p:sp>
        <p:nvSpPr>
          <p:cNvPr id="5" name="Footer Placeholder 4">
            <a:extLst>
              <a:ext uri="{FF2B5EF4-FFF2-40B4-BE49-F238E27FC236}">
                <a16:creationId xmlns:a16="http://schemas.microsoft.com/office/drawing/2014/main" id="{361697F0-1871-A2D4-2DDA-D57805CE46AE}"/>
              </a:ext>
            </a:extLst>
          </p:cNvPr>
          <p:cNvSpPr>
            <a:spLocks noGrp="1"/>
          </p:cNvSpPr>
          <p:nvPr>
            <p:ph type="ftr" sz="quarter" idx="11"/>
          </p:nvPr>
        </p:nvSpPr>
        <p:spPr/>
        <p:txBody>
          <a:bodyPr/>
          <a:lstStyle/>
          <a:p>
            <a:pPr>
              <a:defRPr/>
            </a:pPr>
            <a:r>
              <a:rPr lang="en-GB" altLang="en-US"/>
              <a:t>Stelios awards for Young entrepreuner in Greece 4sep23</a:t>
            </a:r>
          </a:p>
        </p:txBody>
      </p:sp>
      <p:sp>
        <p:nvSpPr>
          <p:cNvPr id="6" name="Slide Number Placeholder 5">
            <a:extLst>
              <a:ext uri="{FF2B5EF4-FFF2-40B4-BE49-F238E27FC236}">
                <a16:creationId xmlns:a16="http://schemas.microsoft.com/office/drawing/2014/main" id="{E6F850F3-1B34-8BF1-01BC-FBBF262929D5}"/>
              </a:ext>
            </a:extLst>
          </p:cNvPr>
          <p:cNvSpPr>
            <a:spLocks noGrp="1"/>
          </p:cNvSpPr>
          <p:nvPr>
            <p:ph type="sldNum" sz="quarter" idx="12"/>
          </p:nvPr>
        </p:nvSpPr>
        <p:spPr/>
        <p:txBody>
          <a:bodyPr/>
          <a:lstStyle/>
          <a:p>
            <a:pPr>
              <a:defRPr/>
            </a:pPr>
            <a:fld id="{65276014-388B-4D8B-9A92-CC7BF381E51A}" type="slidenum">
              <a:rPr lang="en-GB" altLang="en-US" smtClean="0"/>
              <a:pPr>
                <a:defRPr/>
              </a:pPr>
              <a:t>35</a:t>
            </a:fld>
            <a:endParaRPr lang="en-GB" altLang="en-US"/>
          </a:p>
        </p:txBody>
      </p:sp>
      <p:pic>
        <p:nvPicPr>
          <p:cNvPr id="8" name="Picture 7">
            <a:extLst>
              <a:ext uri="{FF2B5EF4-FFF2-40B4-BE49-F238E27FC236}">
                <a16:creationId xmlns:a16="http://schemas.microsoft.com/office/drawing/2014/main" id="{123312F3-000C-DBE5-B7FE-C845BD266648}"/>
              </a:ext>
            </a:extLst>
          </p:cNvPr>
          <p:cNvPicPr>
            <a:picLocks noChangeAspect="1"/>
          </p:cNvPicPr>
          <p:nvPr/>
        </p:nvPicPr>
        <p:blipFill rotWithShape="1">
          <a:blip r:embed="rId2"/>
          <a:srcRect b="2570"/>
          <a:stretch/>
        </p:blipFill>
        <p:spPr>
          <a:xfrm>
            <a:off x="0" y="932076"/>
            <a:ext cx="6858000" cy="3279348"/>
          </a:xfrm>
          <a:prstGeom prst="rect">
            <a:avLst/>
          </a:prstGeom>
        </p:spPr>
      </p:pic>
    </p:spTree>
    <p:extLst>
      <p:ext uri="{BB962C8B-B14F-4D97-AF65-F5344CB8AC3E}">
        <p14:creationId xmlns:p14="http://schemas.microsoft.com/office/powerpoint/2010/main" val="2663223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for a foundation&#10;&#10;Description automatically generated">
            <a:extLst>
              <a:ext uri="{FF2B5EF4-FFF2-40B4-BE49-F238E27FC236}">
                <a16:creationId xmlns:a16="http://schemas.microsoft.com/office/drawing/2014/main" id="{94E14A31-5328-4EBE-08F6-041713284B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024"/>
          <a:stretch/>
        </p:blipFill>
        <p:spPr>
          <a:xfrm>
            <a:off x="0" y="0"/>
            <a:ext cx="1988840" cy="1105723"/>
          </a:xfrm>
          <a:prstGeom prst="rect">
            <a:avLst/>
          </a:prstGeom>
        </p:spPr>
      </p:pic>
      <p:sp>
        <p:nvSpPr>
          <p:cNvPr id="5" name="Date Placeholder 4">
            <a:extLst>
              <a:ext uri="{FF2B5EF4-FFF2-40B4-BE49-F238E27FC236}">
                <a16:creationId xmlns:a16="http://schemas.microsoft.com/office/drawing/2014/main" id="{9D29C7D1-7302-3ABD-101D-E26FBB7BA977}"/>
              </a:ext>
            </a:extLst>
          </p:cNvPr>
          <p:cNvSpPr>
            <a:spLocks noGrp="1"/>
          </p:cNvSpPr>
          <p:nvPr>
            <p:ph type="dt" sz="half" idx="10"/>
          </p:nvPr>
        </p:nvSpPr>
        <p:spPr/>
        <p:txBody>
          <a:bodyPr/>
          <a:lstStyle/>
          <a:p>
            <a:pPr>
              <a:defRPr/>
            </a:pPr>
            <a:fld id="{DCC63DAA-D86D-452F-92E5-59D233074AE7}" type="datetime5">
              <a:rPr lang="en-GB" altLang="en-US" smtClean="0"/>
              <a:t>3-Sep-23</a:t>
            </a:fld>
            <a:endParaRPr lang="en-GB" altLang="en-US"/>
          </a:p>
        </p:txBody>
      </p:sp>
      <p:sp>
        <p:nvSpPr>
          <p:cNvPr id="7" name="Slide Number Placeholder 6">
            <a:extLst>
              <a:ext uri="{FF2B5EF4-FFF2-40B4-BE49-F238E27FC236}">
                <a16:creationId xmlns:a16="http://schemas.microsoft.com/office/drawing/2014/main" id="{D07FEF46-28F8-CCD9-63E5-EFC8B47CC9D6}"/>
              </a:ext>
            </a:extLst>
          </p:cNvPr>
          <p:cNvSpPr>
            <a:spLocks noGrp="1"/>
          </p:cNvSpPr>
          <p:nvPr>
            <p:ph type="sldNum" sz="quarter" idx="12"/>
          </p:nvPr>
        </p:nvSpPr>
        <p:spPr/>
        <p:txBody>
          <a:bodyPr/>
          <a:lstStyle/>
          <a:p>
            <a:pPr>
              <a:defRPr/>
            </a:pPr>
            <a:fld id="{2A62098E-C91D-4D23-A801-6DF3E575A469}" type="slidenum">
              <a:rPr lang="en-GB" altLang="en-US" smtClean="0"/>
              <a:pPr>
                <a:defRPr/>
              </a:pPr>
              <a:t>36</a:t>
            </a:fld>
            <a:endParaRPr lang="en-GB" altLang="en-US"/>
          </a:p>
        </p:txBody>
      </p:sp>
      <p:pic>
        <p:nvPicPr>
          <p:cNvPr id="9" name="Picture 8" descr="A building with a screen on the roof&#10;&#10;Description automatically generated">
            <a:extLst>
              <a:ext uri="{FF2B5EF4-FFF2-40B4-BE49-F238E27FC236}">
                <a16:creationId xmlns:a16="http://schemas.microsoft.com/office/drawing/2014/main" id="{D323BEE4-618E-50FD-D45E-769A533694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1128" y="1347614"/>
            <a:ext cx="1527461" cy="2715488"/>
          </a:xfrm>
          <a:prstGeom prst="rect">
            <a:avLst/>
          </a:prstGeom>
        </p:spPr>
      </p:pic>
      <p:sp>
        <p:nvSpPr>
          <p:cNvPr id="8" name="Footer Placeholder 4">
            <a:extLst>
              <a:ext uri="{FF2B5EF4-FFF2-40B4-BE49-F238E27FC236}">
                <a16:creationId xmlns:a16="http://schemas.microsoft.com/office/drawing/2014/main" id="{B98E7DF4-B600-9F9A-6C84-831615F40D25}"/>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
        <p:nvSpPr>
          <p:cNvPr id="6" name="TextBox 5">
            <a:extLst>
              <a:ext uri="{FF2B5EF4-FFF2-40B4-BE49-F238E27FC236}">
                <a16:creationId xmlns:a16="http://schemas.microsoft.com/office/drawing/2014/main" id="{47501ED3-FA12-E6E0-C6D5-3F90AA7A7052}"/>
              </a:ext>
            </a:extLst>
          </p:cNvPr>
          <p:cNvSpPr txBox="1"/>
          <p:nvPr/>
        </p:nvSpPr>
        <p:spPr>
          <a:xfrm>
            <a:off x="342900" y="1477018"/>
            <a:ext cx="2952328" cy="2308324"/>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The Bechtsi family will be operating the open air cinema on the roof terrace of the stelios foundation conference hall under the brand www.Cine Paris.gr  from May 2024 and paying rent to the Stelios Foundation </a:t>
            </a:r>
            <a:endParaRPr lang="en-GB" dirty="0">
              <a:latin typeface="Times New Roman" panose="02020603050405020304" pitchFamily="18" charset="0"/>
              <a:cs typeface="Times New Roman" panose="02020603050405020304" pitchFamily="18" charset="0"/>
            </a:endParaRPr>
          </a:p>
        </p:txBody>
      </p:sp>
      <p:pic>
        <p:nvPicPr>
          <p:cNvPr id="3074" name="Picture 2" descr="Cine Paris">
            <a:extLst>
              <a:ext uri="{FF2B5EF4-FFF2-40B4-BE49-F238E27FC236}">
                <a16:creationId xmlns:a16="http://schemas.microsoft.com/office/drawing/2014/main" id="{5B759547-86E0-6A1A-BF42-2F476A5A2F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1128" y="364854"/>
            <a:ext cx="2085975"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558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74928" y="237877"/>
            <a:ext cx="3601499" cy="830997"/>
          </a:xfrm>
          <a:prstGeom prst="rect">
            <a:avLst/>
          </a:prstGeom>
          <a:noFill/>
        </p:spPr>
        <p:txBody>
          <a:bodyPr wrap="none" rtlCol="0">
            <a:spAutoFit/>
          </a:bodyPr>
          <a:lstStyle/>
          <a:p>
            <a:pPr algn="ctr"/>
            <a:r>
              <a:rPr lang="en-US" sz="2400" b="1" dirty="0">
                <a:latin typeface="Times New Roman" panose="02020603050405020304" pitchFamily="18" charset="0"/>
                <a:cs typeface="Times New Roman" panose="02020603050405020304" pitchFamily="18" charset="0"/>
              </a:rPr>
              <a:t>Thank you for joining us, </a:t>
            </a:r>
          </a:p>
          <a:p>
            <a:pPr algn="ctr"/>
            <a:r>
              <a:rPr lang="en-US" sz="2400" b="1" dirty="0">
                <a:latin typeface="Times New Roman" panose="02020603050405020304" pitchFamily="18" charset="0"/>
                <a:cs typeface="Times New Roman" panose="02020603050405020304" pitchFamily="18" charset="0"/>
              </a:rPr>
              <a:t>enjoy your lunch! </a:t>
            </a:r>
            <a:endParaRPr lang="en-GB" sz="2400" b="1" dirty="0">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3B8F15FA-2A6E-B3A0-2A85-DDF3206BBC5D}"/>
              </a:ext>
            </a:extLst>
          </p:cNvPr>
          <p:cNvSpPr>
            <a:spLocks noGrp="1"/>
          </p:cNvSpPr>
          <p:nvPr>
            <p:ph type="dt" sz="half" idx="10"/>
          </p:nvPr>
        </p:nvSpPr>
        <p:spPr/>
        <p:txBody>
          <a:bodyPr/>
          <a:lstStyle/>
          <a:p>
            <a:pPr>
              <a:defRPr/>
            </a:pPr>
            <a:fld id="{CD0CCA1D-6C1A-4A1D-B6D4-7C3D246A812A}" type="datetime5">
              <a:rPr lang="en-GB" altLang="en-US" smtClean="0"/>
              <a:t>3-Sep-23</a:t>
            </a:fld>
            <a:endParaRPr lang="en-GB" altLang="en-US"/>
          </a:p>
        </p:txBody>
      </p:sp>
      <p:sp>
        <p:nvSpPr>
          <p:cNvPr id="5" name="Slide Number Placeholder 4">
            <a:extLst>
              <a:ext uri="{FF2B5EF4-FFF2-40B4-BE49-F238E27FC236}">
                <a16:creationId xmlns:a16="http://schemas.microsoft.com/office/drawing/2014/main" id="{48B298CF-A255-F8A0-A3AE-76F0885AE261}"/>
              </a:ext>
            </a:extLst>
          </p:cNvPr>
          <p:cNvSpPr>
            <a:spLocks noGrp="1"/>
          </p:cNvSpPr>
          <p:nvPr>
            <p:ph type="sldNum" sz="quarter" idx="12"/>
          </p:nvPr>
        </p:nvSpPr>
        <p:spPr/>
        <p:txBody>
          <a:bodyPr/>
          <a:lstStyle/>
          <a:p>
            <a:pPr>
              <a:defRPr/>
            </a:pPr>
            <a:fld id="{2A62098E-C91D-4D23-A801-6DF3E575A469}" type="slidenum">
              <a:rPr lang="en-GB" altLang="en-US" smtClean="0"/>
              <a:pPr>
                <a:defRPr/>
              </a:pPr>
              <a:t>37</a:t>
            </a:fld>
            <a:endParaRPr lang="en-GB" altLang="en-US" dirty="0"/>
          </a:p>
        </p:txBody>
      </p:sp>
      <p:sp>
        <p:nvSpPr>
          <p:cNvPr id="8" name="Footer Placeholder 4">
            <a:extLst>
              <a:ext uri="{FF2B5EF4-FFF2-40B4-BE49-F238E27FC236}">
                <a16:creationId xmlns:a16="http://schemas.microsoft.com/office/drawing/2014/main" id="{4C72CF54-A9A5-B98F-D2B2-958BD3F42E28}"/>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pic>
        <p:nvPicPr>
          <p:cNvPr id="4" name="Picture 3">
            <a:extLst>
              <a:ext uri="{FF2B5EF4-FFF2-40B4-BE49-F238E27FC236}">
                <a16:creationId xmlns:a16="http://schemas.microsoft.com/office/drawing/2014/main" id="{E1AA9479-5494-3E3F-2485-3A1E377A6CFA}"/>
              </a:ext>
            </a:extLst>
          </p:cNvPr>
          <p:cNvPicPr>
            <a:picLocks noChangeAspect="1"/>
          </p:cNvPicPr>
          <p:nvPr/>
        </p:nvPicPr>
        <p:blipFill>
          <a:blip r:embed="rId2"/>
          <a:stretch>
            <a:fillRect/>
          </a:stretch>
        </p:blipFill>
        <p:spPr>
          <a:xfrm>
            <a:off x="1511784" y="1068873"/>
            <a:ext cx="3834432" cy="2505339"/>
          </a:xfrm>
          <a:prstGeom prst="rect">
            <a:avLst/>
          </a:prstGeom>
        </p:spPr>
      </p:pic>
      <p:sp>
        <p:nvSpPr>
          <p:cNvPr id="2" name="TextBox 1">
            <a:extLst>
              <a:ext uri="{FF2B5EF4-FFF2-40B4-BE49-F238E27FC236}">
                <a16:creationId xmlns:a16="http://schemas.microsoft.com/office/drawing/2014/main" id="{DFE020FF-7BA6-A126-CB6F-C0EDD48A24CF}"/>
              </a:ext>
            </a:extLst>
          </p:cNvPr>
          <p:cNvSpPr txBox="1"/>
          <p:nvPr/>
        </p:nvSpPr>
        <p:spPr>
          <a:xfrm>
            <a:off x="1809013" y="3986072"/>
            <a:ext cx="3333327"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Please take a goodie bag on the way out.</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6180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2656" y="1355026"/>
            <a:ext cx="3203501" cy="1394132"/>
          </a:xfrm>
          <a:prstGeom prst="rect">
            <a:avLst/>
          </a:prstGeom>
        </p:spPr>
        <p:txBody>
          <a:bodyPr vert="horz" wrap="square" lIns="0" tIns="9049" rIns="0" bIns="0" rtlCol="0">
            <a:spAutoFit/>
          </a:bodyPr>
          <a:lstStyle/>
          <a:p>
            <a:pPr marL="9525" marR="3810">
              <a:spcBef>
                <a:spcPts val="71"/>
              </a:spcBef>
            </a:pPr>
            <a:r>
              <a:rPr spc="-64" dirty="0">
                <a:solidFill>
                  <a:srgbClr val="404040"/>
                </a:solidFill>
                <a:latin typeface="Arial"/>
                <a:cs typeface="Arial"/>
              </a:rPr>
              <a:t>In</a:t>
            </a:r>
            <a:r>
              <a:rPr lang="en-US" spc="-64" dirty="0">
                <a:solidFill>
                  <a:srgbClr val="404040"/>
                </a:solidFill>
                <a:latin typeface="Arial"/>
                <a:cs typeface="Arial"/>
              </a:rPr>
              <a:t> </a:t>
            </a:r>
            <a:r>
              <a:rPr spc="-105" dirty="0">
                <a:solidFill>
                  <a:srgbClr val="404040"/>
                </a:solidFill>
                <a:latin typeface="Arial"/>
                <a:cs typeface="Arial"/>
              </a:rPr>
              <a:t>199</a:t>
            </a:r>
            <a:r>
              <a:rPr lang="en-US" spc="-105" dirty="0">
                <a:solidFill>
                  <a:srgbClr val="404040"/>
                </a:solidFill>
                <a:latin typeface="Arial"/>
                <a:cs typeface="Arial"/>
              </a:rPr>
              <a:t>4</a:t>
            </a:r>
            <a:r>
              <a:rPr spc="-105" dirty="0">
                <a:solidFill>
                  <a:srgbClr val="404040"/>
                </a:solidFill>
                <a:latin typeface="Arial"/>
                <a:cs typeface="Arial"/>
              </a:rPr>
              <a:t> </a:t>
            </a:r>
            <a:r>
              <a:rPr spc="-109" dirty="0">
                <a:solidFill>
                  <a:srgbClr val="404040"/>
                </a:solidFill>
                <a:latin typeface="Arial"/>
                <a:cs typeface="Arial"/>
              </a:rPr>
              <a:t>Stelios</a:t>
            </a:r>
            <a:r>
              <a:rPr lang="en-US" spc="-109" dirty="0">
                <a:solidFill>
                  <a:srgbClr val="404040"/>
                </a:solidFill>
                <a:latin typeface="Arial"/>
                <a:cs typeface="Arial"/>
              </a:rPr>
              <a:t> started </a:t>
            </a:r>
            <a:r>
              <a:rPr lang="en-US" spc="-68" dirty="0">
                <a:solidFill>
                  <a:srgbClr val="404040"/>
                </a:solidFill>
                <a:latin typeface="Arial"/>
                <a:cs typeface="Arial"/>
              </a:rPr>
              <a:t>creating  </a:t>
            </a:r>
            <a:r>
              <a:rPr spc="-26" dirty="0">
                <a:solidFill>
                  <a:srgbClr val="404040"/>
                </a:solidFill>
                <a:latin typeface="Arial"/>
                <a:cs typeface="Arial"/>
              </a:rPr>
              <a:t>the </a:t>
            </a:r>
            <a:r>
              <a:rPr spc="34" dirty="0">
                <a:solidFill>
                  <a:srgbClr val="404040"/>
                </a:solidFill>
                <a:latin typeface="Arial"/>
                <a:cs typeface="Arial"/>
              </a:rPr>
              <a:t>easy </a:t>
            </a:r>
            <a:r>
              <a:rPr spc="-53" dirty="0">
                <a:solidFill>
                  <a:srgbClr val="404040"/>
                </a:solidFill>
                <a:latin typeface="Arial"/>
                <a:cs typeface="Arial"/>
              </a:rPr>
              <a:t>family </a:t>
            </a:r>
            <a:r>
              <a:rPr spc="-8" dirty="0">
                <a:solidFill>
                  <a:srgbClr val="404040"/>
                </a:solidFill>
                <a:latin typeface="Arial"/>
                <a:cs typeface="Arial"/>
              </a:rPr>
              <a:t>of </a:t>
            </a:r>
            <a:r>
              <a:rPr spc="-101" dirty="0">
                <a:solidFill>
                  <a:srgbClr val="404040"/>
                </a:solidFill>
                <a:latin typeface="Arial"/>
                <a:cs typeface="Arial"/>
              </a:rPr>
              <a:t>brands </a:t>
            </a:r>
            <a:r>
              <a:rPr spc="-30" dirty="0">
                <a:solidFill>
                  <a:srgbClr val="404040"/>
                </a:solidFill>
                <a:latin typeface="Arial"/>
                <a:cs typeface="Arial"/>
              </a:rPr>
              <a:t>at </a:t>
            </a:r>
            <a:r>
              <a:rPr spc="-26" dirty="0">
                <a:solidFill>
                  <a:srgbClr val="404040"/>
                </a:solidFill>
                <a:latin typeface="Arial"/>
                <a:cs typeface="Arial"/>
              </a:rPr>
              <a:t>the</a:t>
            </a:r>
            <a:r>
              <a:rPr spc="-375" dirty="0">
                <a:solidFill>
                  <a:srgbClr val="404040"/>
                </a:solidFill>
                <a:latin typeface="Arial"/>
                <a:cs typeface="Arial"/>
              </a:rPr>
              <a:t> </a:t>
            </a:r>
            <a:r>
              <a:rPr lang="en-US" spc="-375" dirty="0">
                <a:solidFill>
                  <a:srgbClr val="404040"/>
                </a:solidFill>
                <a:latin typeface="Arial"/>
                <a:cs typeface="Arial"/>
              </a:rPr>
              <a:t> </a:t>
            </a:r>
            <a:r>
              <a:rPr spc="-161" dirty="0">
                <a:solidFill>
                  <a:srgbClr val="404040"/>
                </a:solidFill>
                <a:latin typeface="Arial"/>
                <a:cs typeface="Arial"/>
              </a:rPr>
              <a:t>age  </a:t>
            </a:r>
            <a:r>
              <a:rPr spc="-8" dirty="0">
                <a:solidFill>
                  <a:srgbClr val="404040"/>
                </a:solidFill>
                <a:latin typeface="Arial"/>
                <a:cs typeface="Arial"/>
              </a:rPr>
              <a:t>of</a:t>
            </a:r>
            <a:r>
              <a:rPr spc="-116" dirty="0">
                <a:solidFill>
                  <a:srgbClr val="404040"/>
                </a:solidFill>
                <a:latin typeface="Arial"/>
                <a:cs typeface="Arial"/>
              </a:rPr>
              <a:t> </a:t>
            </a:r>
            <a:r>
              <a:rPr spc="-38" dirty="0">
                <a:solidFill>
                  <a:srgbClr val="404040"/>
                </a:solidFill>
                <a:latin typeface="Arial"/>
                <a:cs typeface="Arial"/>
              </a:rPr>
              <a:t>2</a:t>
            </a:r>
            <a:r>
              <a:rPr lang="en-US" spc="-38" dirty="0">
                <a:solidFill>
                  <a:srgbClr val="404040"/>
                </a:solidFill>
                <a:latin typeface="Arial"/>
                <a:cs typeface="Arial"/>
              </a:rPr>
              <a:t>7</a:t>
            </a:r>
            <a:r>
              <a:rPr spc="-38" dirty="0">
                <a:solidFill>
                  <a:srgbClr val="404040"/>
                </a:solidFill>
                <a:latin typeface="Arial"/>
                <a:cs typeface="Arial"/>
              </a:rPr>
              <a:t>!</a:t>
            </a:r>
            <a:r>
              <a:rPr lang="en-US" spc="-38" dirty="0">
                <a:solidFill>
                  <a:srgbClr val="404040"/>
                </a:solidFill>
                <a:latin typeface="Arial"/>
                <a:cs typeface="Arial"/>
              </a:rPr>
              <a:t>  First flight 10 Nov 1995! </a:t>
            </a:r>
            <a:endParaRPr dirty="0">
              <a:latin typeface="Arial"/>
              <a:cs typeface="Arial"/>
            </a:endParaRPr>
          </a:p>
          <a:p>
            <a:pPr marL="9525" marR="198596"/>
            <a:r>
              <a:rPr i="1" spc="-105" dirty="0">
                <a:solidFill>
                  <a:srgbClr val="404040"/>
                </a:solidFill>
                <a:latin typeface="Trebuchet MS"/>
                <a:cs typeface="Trebuchet MS"/>
              </a:rPr>
              <a:t>(With </a:t>
            </a:r>
            <a:r>
              <a:rPr i="1" spc="-113" dirty="0">
                <a:solidFill>
                  <a:srgbClr val="404040"/>
                </a:solidFill>
                <a:latin typeface="Trebuchet MS"/>
                <a:cs typeface="Trebuchet MS"/>
              </a:rPr>
              <a:t>financial </a:t>
            </a:r>
            <a:r>
              <a:rPr i="1" spc="-127" dirty="0">
                <a:solidFill>
                  <a:srgbClr val="404040"/>
                </a:solidFill>
                <a:latin typeface="Trebuchet MS"/>
                <a:cs typeface="Trebuchet MS"/>
              </a:rPr>
              <a:t>help</a:t>
            </a:r>
            <a:r>
              <a:rPr i="1" spc="-304" dirty="0">
                <a:solidFill>
                  <a:srgbClr val="404040"/>
                </a:solidFill>
                <a:latin typeface="Trebuchet MS"/>
                <a:cs typeface="Trebuchet MS"/>
              </a:rPr>
              <a:t> </a:t>
            </a:r>
            <a:r>
              <a:rPr i="1" spc="-127" dirty="0">
                <a:solidFill>
                  <a:srgbClr val="404040"/>
                </a:solidFill>
                <a:latin typeface="Trebuchet MS"/>
                <a:cs typeface="Trebuchet MS"/>
              </a:rPr>
              <a:t>from </a:t>
            </a:r>
            <a:r>
              <a:rPr i="1" spc="-101" dirty="0">
                <a:solidFill>
                  <a:srgbClr val="404040"/>
                </a:solidFill>
                <a:latin typeface="Trebuchet MS"/>
                <a:cs typeface="Trebuchet MS"/>
              </a:rPr>
              <a:t>his</a:t>
            </a:r>
            <a:r>
              <a:rPr i="1" spc="-161" dirty="0">
                <a:solidFill>
                  <a:srgbClr val="404040"/>
                </a:solidFill>
                <a:latin typeface="Trebuchet MS"/>
                <a:cs typeface="Trebuchet MS"/>
              </a:rPr>
              <a:t> </a:t>
            </a:r>
            <a:r>
              <a:rPr i="1" spc="-139" dirty="0">
                <a:solidFill>
                  <a:srgbClr val="404040"/>
                </a:solidFill>
                <a:latin typeface="Trebuchet MS"/>
                <a:cs typeface="Trebuchet MS"/>
              </a:rPr>
              <a:t>father</a:t>
            </a:r>
            <a:r>
              <a:rPr lang="en-US" i="1" spc="-139" dirty="0">
                <a:solidFill>
                  <a:srgbClr val="404040"/>
                </a:solidFill>
                <a:latin typeface="Trebuchet MS"/>
                <a:cs typeface="Trebuchet MS"/>
              </a:rPr>
              <a:t> Loucas</a:t>
            </a:r>
            <a:r>
              <a:rPr i="1" spc="-139" dirty="0">
                <a:solidFill>
                  <a:srgbClr val="404040"/>
                </a:solidFill>
                <a:latin typeface="Trebuchet MS"/>
                <a:cs typeface="Trebuchet MS"/>
              </a:rPr>
              <a:t>)</a:t>
            </a:r>
            <a:endParaRPr dirty="0">
              <a:latin typeface="Trebuchet MS"/>
              <a:cs typeface="Trebuchet MS"/>
            </a:endParaRPr>
          </a:p>
        </p:txBody>
      </p:sp>
      <p:sp>
        <p:nvSpPr>
          <p:cNvPr id="3" name="object 3"/>
          <p:cNvSpPr/>
          <p:nvPr/>
        </p:nvSpPr>
        <p:spPr>
          <a:xfrm>
            <a:off x="3771900" y="1371600"/>
            <a:ext cx="2686050" cy="26860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769614" y="1369313"/>
            <a:ext cx="2690813" cy="2690813"/>
          </a:xfrm>
          <a:custGeom>
            <a:avLst/>
            <a:gdLst/>
            <a:ahLst/>
            <a:cxnLst/>
            <a:rect l="l" t="t" r="r" b="b"/>
            <a:pathLst>
              <a:path w="3587750" h="3587750">
                <a:moveTo>
                  <a:pt x="0" y="3587496"/>
                </a:moveTo>
                <a:lnTo>
                  <a:pt x="3587496" y="3587496"/>
                </a:lnTo>
                <a:lnTo>
                  <a:pt x="3587496" y="0"/>
                </a:lnTo>
                <a:lnTo>
                  <a:pt x="0" y="0"/>
                </a:lnTo>
                <a:lnTo>
                  <a:pt x="0" y="3587496"/>
                </a:lnTo>
                <a:close/>
              </a:path>
            </a:pathLst>
          </a:custGeom>
          <a:ln w="6096">
            <a:solidFill>
              <a:srgbClr val="BEBEBE"/>
            </a:solidFill>
          </a:ln>
        </p:spPr>
        <p:txBody>
          <a:bodyPr wrap="square" lIns="0" tIns="0" rIns="0" bIns="0" rtlCol="0"/>
          <a:lstStyle/>
          <a:p>
            <a:endParaRPr/>
          </a:p>
        </p:txBody>
      </p:sp>
      <p:sp>
        <p:nvSpPr>
          <p:cNvPr id="5" name="object 5"/>
          <p:cNvSpPr/>
          <p:nvPr/>
        </p:nvSpPr>
        <p:spPr>
          <a:xfrm>
            <a:off x="1923670" y="4277106"/>
            <a:ext cx="3048380" cy="38519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0"/>
            <a:ext cx="6858000" cy="1062990"/>
          </a:xfrm>
          <a:custGeom>
            <a:avLst/>
            <a:gdLst/>
            <a:ahLst/>
            <a:cxnLst/>
            <a:rect l="l" t="t" r="r" b="b"/>
            <a:pathLst>
              <a:path w="9144000" h="1417320">
                <a:moveTo>
                  <a:pt x="0" y="1417320"/>
                </a:moveTo>
                <a:lnTo>
                  <a:pt x="9144000" y="1417320"/>
                </a:lnTo>
                <a:lnTo>
                  <a:pt x="9144000" y="0"/>
                </a:lnTo>
                <a:lnTo>
                  <a:pt x="0" y="0"/>
                </a:lnTo>
                <a:lnTo>
                  <a:pt x="0" y="1417320"/>
                </a:lnTo>
                <a:close/>
              </a:path>
            </a:pathLst>
          </a:custGeom>
          <a:solidFill>
            <a:srgbClr val="FF6600"/>
          </a:solidFill>
        </p:spPr>
        <p:txBody>
          <a:bodyPr wrap="square" lIns="0" tIns="0" rIns="0" bIns="0" rtlCol="0"/>
          <a:lstStyle/>
          <a:p>
            <a:endParaRPr/>
          </a:p>
        </p:txBody>
      </p:sp>
      <p:sp>
        <p:nvSpPr>
          <p:cNvPr id="7" name="object 7"/>
          <p:cNvSpPr txBox="1">
            <a:spLocks noGrp="1"/>
          </p:cNvSpPr>
          <p:nvPr>
            <p:ph type="title"/>
          </p:nvPr>
        </p:nvSpPr>
        <p:spPr>
          <a:xfrm>
            <a:off x="530656" y="295846"/>
            <a:ext cx="2498294" cy="425116"/>
          </a:xfrm>
          <a:prstGeom prst="rect">
            <a:avLst/>
          </a:prstGeom>
        </p:spPr>
        <p:txBody>
          <a:bodyPr vert="horz" wrap="square" lIns="0" tIns="9525" rIns="0" bIns="0" numCol="1" rtlCol="0" anchor="ctr" anchorCtr="0" compatLnSpc="1">
            <a:prstTxWarp prst="textNoShape">
              <a:avLst/>
            </a:prstTxWarp>
            <a:spAutoFit/>
          </a:bodyPr>
          <a:lstStyle/>
          <a:p>
            <a:pPr marL="9525" algn="l">
              <a:spcBef>
                <a:spcPts val="75"/>
              </a:spcBef>
            </a:pPr>
            <a:r>
              <a:rPr sz="2700" spc="-203" dirty="0">
                <a:solidFill>
                  <a:srgbClr val="FFFFFF"/>
                </a:solidFill>
                <a:latin typeface="Arial" panose="020B0604020202020204" pitchFamily="34" charset="0"/>
                <a:cs typeface="Arial" panose="020B0604020202020204" pitchFamily="34" charset="0"/>
              </a:rPr>
              <a:t>Creating</a:t>
            </a:r>
            <a:r>
              <a:rPr lang="en-GB" sz="2700" spc="-203" dirty="0">
                <a:solidFill>
                  <a:srgbClr val="FFFFFF"/>
                </a:solidFill>
                <a:latin typeface="Arial" panose="020B0604020202020204" pitchFamily="34" charset="0"/>
                <a:cs typeface="Arial" panose="020B0604020202020204" pitchFamily="34" charset="0"/>
              </a:rPr>
              <a:t> </a:t>
            </a:r>
            <a:r>
              <a:rPr sz="2700" spc="-23" dirty="0">
                <a:solidFill>
                  <a:srgbClr val="FFFFFF"/>
                </a:solidFill>
                <a:latin typeface="Cooper Black" panose="0208090404030B020404" pitchFamily="18" charset="0"/>
              </a:rPr>
              <a:t>easy</a:t>
            </a:r>
            <a:endParaRPr sz="2700" dirty="0">
              <a:latin typeface="Cooper Black" panose="0208090404030B020404" pitchFamily="18" charset="0"/>
            </a:endParaRPr>
          </a:p>
        </p:txBody>
      </p:sp>
      <p:sp>
        <p:nvSpPr>
          <p:cNvPr id="8" name="object 8"/>
          <p:cNvSpPr txBox="1">
            <a:spLocks noGrp="1"/>
          </p:cNvSpPr>
          <p:nvPr>
            <p:ph type="dt" sz="half" idx="4294967295"/>
          </p:nvPr>
        </p:nvSpPr>
        <p:spPr>
          <a:xfrm>
            <a:off x="401955" y="4857878"/>
            <a:ext cx="573405" cy="115416"/>
          </a:xfrm>
          <a:prstGeom prst="rect">
            <a:avLst/>
          </a:prstGeom>
        </p:spPr>
        <p:txBody>
          <a:bodyPr vert="horz" wrap="square" lIns="0" tIns="0" rIns="0" bIns="0" numCol="1" rtlCol="0" anchor="ctr" anchorCtr="0" compatLnSpc="1">
            <a:prstTxWarp prst="textNoShape">
              <a:avLst/>
            </a:prstTxWarp>
            <a:spAutoFit/>
          </a:bodyPr>
          <a:lstStyle/>
          <a:p>
            <a:pPr marL="9525">
              <a:lnSpc>
                <a:spcPts val="930"/>
              </a:lnSpc>
            </a:pPr>
            <a:fld id="{76F49F30-CF12-4B03-AE4C-2992808DD887}" type="datetime5">
              <a:rPr lang="en-GB" spc="-45"/>
              <a:pPr marL="9525">
                <a:lnSpc>
                  <a:spcPts val="930"/>
                </a:lnSpc>
              </a:pPr>
              <a:t>3-Sep-23</a:t>
            </a:fld>
            <a:endParaRPr spc="-45" dirty="0"/>
          </a:p>
        </p:txBody>
      </p:sp>
      <p:sp>
        <p:nvSpPr>
          <p:cNvPr id="10" name="object 10"/>
          <p:cNvSpPr txBox="1">
            <a:spLocks noGrp="1"/>
          </p:cNvSpPr>
          <p:nvPr>
            <p:ph type="sldNum" sz="quarter" idx="4294967295"/>
          </p:nvPr>
        </p:nvSpPr>
        <p:spPr>
          <a:xfrm>
            <a:off x="6310884" y="4857878"/>
            <a:ext cx="154781" cy="115416"/>
          </a:xfrm>
          <a:prstGeom prst="rect">
            <a:avLst/>
          </a:prstGeom>
        </p:spPr>
        <p:txBody>
          <a:bodyPr vert="horz" wrap="square" lIns="0" tIns="0" rIns="0" bIns="0" numCol="1" rtlCol="0" anchor="ctr" anchorCtr="0" compatLnSpc="1">
            <a:prstTxWarp prst="textNoShape">
              <a:avLst/>
            </a:prstTxWarp>
            <a:spAutoFit/>
          </a:bodyPr>
          <a:lstStyle/>
          <a:p>
            <a:pPr marL="19050">
              <a:lnSpc>
                <a:spcPts val="930"/>
              </a:lnSpc>
            </a:pPr>
            <a:fld id="{81D60167-4931-47E6-BA6A-407CBD079E47}" type="slidenum">
              <a:rPr spc="-45" dirty="0"/>
              <a:pPr marL="19050">
                <a:lnSpc>
                  <a:spcPts val="930"/>
                </a:lnSpc>
              </a:pPr>
              <a:t>4</a:t>
            </a:fld>
            <a:endParaRPr spc="-45" dirty="0"/>
          </a:p>
        </p:txBody>
      </p:sp>
      <p:pic>
        <p:nvPicPr>
          <p:cNvPr id="11" name="Picture 10"/>
          <p:cNvPicPr>
            <a:picLocks noChangeAspect="1"/>
          </p:cNvPicPr>
          <p:nvPr/>
        </p:nvPicPr>
        <p:blipFill>
          <a:blip r:embed="rId4"/>
          <a:stretch>
            <a:fillRect/>
          </a:stretch>
        </p:blipFill>
        <p:spPr>
          <a:xfrm>
            <a:off x="1471852" y="2991635"/>
            <a:ext cx="2181033" cy="1207112"/>
          </a:xfrm>
          <a:prstGeom prst="rect">
            <a:avLst/>
          </a:prstGeom>
        </p:spPr>
      </p:pic>
      <p:sp>
        <p:nvSpPr>
          <p:cNvPr id="12" name="Footer Placeholder 4">
            <a:extLst>
              <a:ext uri="{FF2B5EF4-FFF2-40B4-BE49-F238E27FC236}">
                <a16:creationId xmlns:a16="http://schemas.microsoft.com/office/drawing/2014/main" id="{B008C36C-C779-A126-64BA-5F74033D6179}"/>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Tree>
    <p:extLst>
      <p:ext uri="{BB962C8B-B14F-4D97-AF65-F5344CB8AC3E}">
        <p14:creationId xmlns:p14="http://schemas.microsoft.com/office/powerpoint/2010/main" val="1121235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9237" y="1278598"/>
            <a:ext cx="5408294" cy="2225129"/>
          </a:xfrm>
          <a:prstGeom prst="rect">
            <a:avLst/>
          </a:prstGeom>
        </p:spPr>
        <p:txBody>
          <a:bodyPr vert="horz" wrap="square" lIns="0" tIns="9049" rIns="0" bIns="0" rtlCol="0">
            <a:spAutoFit/>
          </a:bodyPr>
          <a:lstStyle/>
          <a:p>
            <a:pPr marL="9525" marR="200501">
              <a:spcBef>
                <a:spcPts val="71"/>
              </a:spcBef>
            </a:pPr>
            <a:r>
              <a:rPr sz="1600" spc="-86" dirty="0">
                <a:solidFill>
                  <a:srgbClr val="404040"/>
                </a:solidFill>
                <a:latin typeface="Arial"/>
                <a:cs typeface="Arial"/>
              </a:rPr>
              <a:t>Stelios’ </a:t>
            </a:r>
            <a:r>
              <a:rPr sz="1600" spc="-56" dirty="0">
                <a:solidFill>
                  <a:srgbClr val="404040"/>
                </a:solidFill>
                <a:latin typeface="Arial"/>
                <a:cs typeface="Arial"/>
              </a:rPr>
              <a:t>private </a:t>
            </a:r>
            <a:r>
              <a:rPr sz="1600" spc="-68" dirty="0">
                <a:solidFill>
                  <a:srgbClr val="404040"/>
                </a:solidFill>
                <a:latin typeface="Arial"/>
                <a:cs typeface="Arial"/>
              </a:rPr>
              <a:t>investment </a:t>
            </a:r>
            <a:r>
              <a:rPr sz="1600" spc="-86" dirty="0">
                <a:solidFill>
                  <a:srgbClr val="404040"/>
                </a:solidFill>
                <a:latin typeface="Arial"/>
                <a:cs typeface="Arial"/>
              </a:rPr>
              <a:t>vehicle</a:t>
            </a:r>
            <a:r>
              <a:rPr sz="1600" spc="-180" dirty="0">
                <a:solidFill>
                  <a:srgbClr val="404040"/>
                </a:solidFill>
                <a:latin typeface="Arial"/>
                <a:cs typeface="Arial"/>
              </a:rPr>
              <a:t> </a:t>
            </a:r>
            <a:r>
              <a:rPr sz="1600" spc="124" dirty="0">
                <a:solidFill>
                  <a:srgbClr val="404040"/>
                </a:solidFill>
                <a:latin typeface="Cooper Black" panose="0208090404030B020404" pitchFamily="18" charset="0"/>
                <a:cs typeface="Arial"/>
              </a:rPr>
              <a:t>easyGroup</a:t>
            </a:r>
            <a:r>
              <a:rPr sz="1600" spc="124" dirty="0">
                <a:solidFill>
                  <a:srgbClr val="404040"/>
                </a:solidFill>
                <a:latin typeface="Arial"/>
                <a:cs typeface="Arial"/>
              </a:rPr>
              <a:t> </a:t>
            </a:r>
            <a:r>
              <a:rPr sz="1600" spc="-64" dirty="0">
                <a:solidFill>
                  <a:srgbClr val="404040"/>
                </a:solidFill>
                <a:latin typeface="Arial"/>
                <a:cs typeface="Arial"/>
              </a:rPr>
              <a:t>kept</a:t>
            </a:r>
            <a:r>
              <a:rPr sz="1600" spc="-116" dirty="0">
                <a:solidFill>
                  <a:srgbClr val="404040"/>
                </a:solidFill>
                <a:latin typeface="Arial"/>
                <a:cs typeface="Arial"/>
              </a:rPr>
              <a:t> </a:t>
            </a:r>
            <a:r>
              <a:rPr sz="1600" spc="-26" dirty="0">
                <a:solidFill>
                  <a:srgbClr val="404040"/>
                </a:solidFill>
                <a:latin typeface="Arial"/>
                <a:cs typeface="Arial"/>
              </a:rPr>
              <a:t>the</a:t>
            </a:r>
            <a:r>
              <a:rPr sz="1600" spc="-101" dirty="0">
                <a:solidFill>
                  <a:srgbClr val="404040"/>
                </a:solidFill>
                <a:latin typeface="Arial"/>
                <a:cs typeface="Arial"/>
              </a:rPr>
              <a:t> </a:t>
            </a:r>
            <a:r>
              <a:rPr sz="1600" spc="-75" dirty="0">
                <a:solidFill>
                  <a:srgbClr val="404040"/>
                </a:solidFill>
                <a:latin typeface="Arial"/>
                <a:cs typeface="Arial"/>
              </a:rPr>
              <a:t>ownership</a:t>
            </a:r>
            <a:r>
              <a:rPr sz="1600" spc="-79" dirty="0">
                <a:solidFill>
                  <a:srgbClr val="404040"/>
                </a:solidFill>
                <a:latin typeface="Arial"/>
                <a:cs typeface="Arial"/>
              </a:rPr>
              <a:t> </a:t>
            </a:r>
            <a:r>
              <a:rPr sz="1600" spc="-8" dirty="0">
                <a:solidFill>
                  <a:srgbClr val="404040"/>
                </a:solidFill>
                <a:latin typeface="Arial"/>
                <a:cs typeface="Arial"/>
              </a:rPr>
              <a:t>of</a:t>
            </a:r>
            <a:r>
              <a:rPr sz="1600" spc="-113" dirty="0">
                <a:solidFill>
                  <a:srgbClr val="404040"/>
                </a:solidFill>
                <a:latin typeface="Arial"/>
                <a:cs typeface="Arial"/>
              </a:rPr>
              <a:t> </a:t>
            </a:r>
            <a:r>
              <a:rPr sz="1600" spc="-30" dirty="0">
                <a:solidFill>
                  <a:srgbClr val="404040"/>
                </a:solidFill>
                <a:latin typeface="Arial"/>
                <a:cs typeface="Arial"/>
              </a:rPr>
              <a:t>the</a:t>
            </a:r>
            <a:r>
              <a:rPr sz="1600" spc="-90" dirty="0">
                <a:solidFill>
                  <a:srgbClr val="404040"/>
                </a:solidFill>
                <a:latin typeface="Arial"/>
                <a:cs typeface="Arial"/>
              </a:rPr>
              <a:t> </a:t>
            </a:r>
            <a:r>
              <a:rPr sz="1600" spc="38" dirty="0">
                <a:solidFill>
                  <a:srgbClr val="404040"/>
                </a:solidFill>
                <a:latin typeface="Cooper Black" panose="0208090404030B020404" pitchFamily="18" charset="0"/>
                <a:cs typeface="Arial"/>
              </a:rPr>
              <a:t>easy</a:t>
            </a:r>
            <a:r>
              <a:rPr sz="1600" spc="-86" dirty="0">
                <a:solidFill>
                  <a:srgbClr val="404040"/>
                </a:solidFill>
                <a:latin typeface="Arial"/>
                <a:cs typeface="Arial"/>
              </a:rPr>
              <a:t> </a:t>
            </a:r>
            <a:r>
              <a:rPr sz="1600" spc="-79" dirty="0">
                <a:solidFill>
                  <a:srgbClr val="404040"/>
                </a:solidFill>
                <a:latin typeface="Arial"/>
                <a:cs typeface="Arial"/>
              </a:rPr>
              <a:t>brand</a:t>
            </a:r>
            <a:r>
              <a:rPr sz="1600" spc="-86" dirty="0">
                <a:solidFill>
                  <a:srgbClr val="404040"/>
                </a:solidFill>
                <a:latin typeface="Arial"/>
                <a:cs typeface="Arial"/>
              </a:rPr>
              <a:t> </a:t>
            </a:r>
            <a:r>
              <a:rPr sz="1600" spc="-23" dirty="0">
                <a:solidFill>
                  <a:srgbClr val="404040"/>
                </a:solidFill>
                <a:latin typeface="Arial"/>
                <a:cs typeface="Arial"/>
              </a:rPr>
              <a:t>after</a:t>
            </a:r>
            <a:r>
              <a:rPr sz="1600" spc="-127" dirty="0">
                <a:solidFill>
                  <a:srgbClr val="404040"/>
                </a:solidFill>
                <a:latin typeface="Arial"/>
                <a:cs typeface="Arial"/>
              </a:rPr>
              <a:t> </a:t>
            </a:r>
            <a:r>
              <a:rPr sz="1600" spc="-26" dirty="0">
                <a:solidFill>
                  <a:srgbClr val="404040"/>
                </a:solidFill>
                <a:latin typeface="Arial"/>
                <a:cs typeface="Arial"/>
              </a:rPr>
              <a:t>the </a:t>
            </a:r>
            <a:r>
              <a:rPr sz="1600" spc="-68" dirty="0">
                <a:solidFill>
                  <a:srgbClr val="404040"/>
                </a:solidFill>
                <a:latin typeface="Arial"/>
                <a:cs typeface="Arial"/>
              </a:rPr>
              <a:t>airline’s </a:t>
            </a:r>
            <a:r>
              <a:rPr sz="1600" spc="-206" dirty="0">
                <a:solidFill>
                  <a:srgbClr val="404040"/>
                </a:solidFill>
                <a:latin typeface="Arial"/>
                <a:cs typeface="Arial"/>
              </a:rPr>
              <a:t>IPO </a:t>
            </a:r>
            <a:r>
              <a:rPr sz="1600" spc="-26" dirty="0">
                <a:solidFill>
                  <a:srgbClr val="404040"/>
                </a:solidFill>
                <a:latin typeface="Arial"/>
                <a:cs typeface="Arial"/>
              </a:rPr>
              <a:t>in </a:t>
            </a:r>
            <a:r>
              <a:rPr sz="1600" spc="-109" dirty="0">
                <a:solidFill>
                  <a:srgbClr val="404040"/>
                </a:solidFill>
                <a:latin typeface="Arial"/>
                <a:cs typeface="Arial"/>
              </a:rPr>
              <a:t>2000</a:t>
            </a:r>
            <a:r>
              <a:rPr sz="1600" spc="-56" dirty="0">
                <a:solidFill>
                  <a:srgbClr val="404040"/>
                </a:solidFill>
                <a:latin typeface="Arial"/>
                <a:cs typeface="Arial"/>
              </a:rPr>
              <a:t>. S</a:t>
            </a:r>
            <a:r>
              <a:rPr lang="en-GB" sz="1600" spc="-56" dirty="0" err="1">
                <a:solidFill>
                  <a:srgbClr val="404040"/>
                </a:solidFill>
                <a:latin typeface="Arial"/>
                <a:cs typeface="Arial"/>
              </a:rPr>
              <a:t>telios</a:t>
            </a:r>
            <a:r>
              <a:rPr lang="en-GB" sz="1600" spc="-56" dirty="0">
                <a:solidFill>
                  <a:srgbClr val="404040"/>
                </a:solidFill>
                <a:latin typeface="Arial"/>
                <a:cs typeface="Arial"/>
              </a:rPr>
              <a:t> and his family own 15% of the shares of </a:t>
            </a:r>
            <a:r>
              <a:rPr lang="en-GB" sz="1600" spc="-56" dirty="0">
                <a:solidFill>
                  <a:srgbClr val="404040"/>
                </a:solidFill>
                <a:latin typeface="Cooper Black" panose="0208090404030B020404" pitchFamily="18" charset="0"/>
                <a:cs typeface="Arial"/>
              </a:rPr>
              <a:t>easyJet</a:t>
            </a:r>
            <a:r>
              <a:rPr lang="en-GB" sz="1600" spc="-56" dirty="0">
                <a:solidFill>
                  <a:srgbClr val="404040"/>
                </a:solidFill>
                <a:latin typeface="Arial"/>
                <a:cs typeface="Arial"/>
              </a:rPr>
              <a:t> PLC. </a:t>
            </a:r>
            <a:r>
              <a:rPr sz="1600" spc="-191" dirty="0">
                <a:solidFill>
                  <a:srgbClr val="404040"/>
                </a:solidFill>
                <a:latin typeface="Arial"/>
                <a:cs typeface="Arial"/>
              </a:rPr>
              <a:t>By </a:t>
            </a:r>
            <a:r>
              <a:rPr lang="en-US" sz="1600" spc="-191" dirty="0">
                <a:solidFill>
                  <a:srgbClr val="404040"/>
                </a:solidFill>
                <a:latin typeface="Arial"/>
                <a:cs typeface="Arial"/>
              </a:rPr>
              <a:t> </a:t>
            </a:r>
            <a:r>
              <a:rPr sz="1600" spc="-90" dirty="0">
                <a:solidFill>
                  <a:srgbClr val="404040"/>
                </a:solidFill>
                <a:latin typeface="Arial"/>
                <a:cs typeface="Arial"/>
              </a:rPr>
              <a:t>licensing </a:t>
            </a:r>
            <a:r>
              <a:rPr sz="1600" spc="-8" dirty="0">
                <a:solidFill>
                  <a:srgbClr val="404040"/>
                </a:solidFill>
                <a:latin typeface="Arial"/>
                <a:cs typeface="Arial"/>
              </a:rPr>
              <a:t>out </a:t>
            </a:r>
            <a:r>
              <a:rPr sz="1600" spc="15" dirty="0">
                <a:solidFill>
                  <a:srgbClr val="404040"/>
                </a:solidFill>
                <a:latin typeface="Arial"/>
                <a:cs typeface="Arial"/>
              </a:rPr>
              <a:t>to</a:t>
            </a:r>
            <a:r>
              <a:rPr lang="en-US" sz="1600" spc="15" dirty="0">
                <a:solidFill>
                  <a:srgbClr val="404040"/>
                </a:solidFill>
                <a:latin typeface="Arial"/>
                <a:cs typeface="Arial"/>
              </a:rPr>
              <a:t> </a:t>
            </a:r>
            <a:r>
              <a:rPr sz="1600" spc="-68" dirty="0">
                <a:solidFill>
                  <a:srgbClr val="404040"/>
                </a:solidFill>
                <a:latin typeface="Arial"/>
                <a:cs typeface="Arial"/>
              </a:rPr>
              <a:t>carefully </a:t>
            </a:r>
            <a:r>
              <a:rPr sz="1600" spc="-94" dirty="0">
                <a:solidFill>
                  <a:srgbClr val="404040"/>
                </a:solidFill>
                <a:latin typeface="Arial"/>
                <a:cs typeface="Arial"/>
              </a:rPr>
              <a:t>selected </a:t>
            </a:r>
            <a:r>
              <a:rPr sz="1600" spc="-68" dirty="0">
                <a:solidFill>
                  <a:srgbClr val="404040"/>
                </a:solidFill>
                <a:latin typeface="Arial"/>
                <a:cs typeface="Arial"/>
              </a:rPr>
              <a:t>partners,</a:t>
            </a:r>
            <a:r>
              <a:rPr sz="1600" spc="-289" dirty="0">
                <a:solidFill>
                  <a:srgbClr val="404040"/>
                </a:solidFill>
                <a:latin typeface="Arial"/>
                <a:cs typeface="Arial"/>
              </a:rPr>
              <a:t> </a:t>
            </a:r>
            <a:r>
              <a:rPr sz="1600" spc="-26" dirty="0">
                <a:solidFill>
                  <a:srgbClr val="404040"/>
                </a:solidFill>
                <a:latin typeface="Arial"/>
                <a:cs typeface="Arial"/>
              </a:rPr>
              <a:t>the</a:t>
            </a:r>
            <a:r>
              <a:rPr lang="en-US" sz="1600" spc="-26" dirty="0">
                <a:solidFill>
                  <a:srgbClr val="404040"/>
                </a:solidFill>
                <a:latin typeface="Arial"/>
                <a:cs typeface="Arial"/>
              </a:rPr>
              <a:t> </a:t>
            </a:r>
            <a:r>
              <a:rPr sz="1600" spc="-34" dirty="0">
                <a:solidFill>
                  <a:srgbClr val="404040"/>
                </a:solidFill>
                <a:latin typeface="Cooper Black" panose="0208090404030B020404" pitchFamily="18" charset="0"/>
                <a:cs typeface="Arial"/>
              </a:rPr>
              <a:t>easy</a:t>
            </a:r>
            <a:r>
              <a:rPr sz="1600" spc="-50" baseline="25525" dirty="0">
                <a:solidFill>
                  <a:srgbClr val="404040"/>
                </a:solidFill>
                <a:latin typeface="Arial"/>
                <a:cs typeface="Arial"/>
              </a:rPr>
              <a:t>® </a:t>
            </a:r>
            <a:r>
              <a:rPr sz="1600" spc="-53" dirty="0">
                <a:solidFill>
                  <a:srgbClr val="404040"/>
                </a:solidFill>
                <a:latin typeface="Arial"/>
                <a:cs typeface="Arial"/>
              </a:rPr>
              <a:t>family </a:t>
            </a:r>
            <a:r>
              <a:rPr sz="1600" spc="-8" dirty="0">
                <a:solidFill>
                  <a:srgbClr val="404040"/>
                </a:solidFill>
                <a:latin typeface="Arial"/>
                <a:cs typeface="Arial"/>
              </a:rPr>
              <a:t>of </a:t>
            </a:r>
            <a:r>
              <a:rPr sz="1600" spc="-105" dirty="0">
                <a:solidFill>
                  <a:srgbClr val="404040"/>
                </a:solidFill>
                <a:latin typeface="Arial"/>
                <a:cs typeface="Arial"/>
              </a:rPr>
              <a:t>brands </a:t>
            </a:r>
            <a:r>
              <a:rPr sz="1600" spc="-71" dirty="0">
                <a:solidFill>
                  <a:srgbClr val="404040"/>
                </a:solidFill>
                <a:latin typeface="Arial"/>
                <a:cs typeface="Arial"/>
              </a:rPr>
              <a:t>(including </a:t>
            </a:r>
            <a:r>
              <a:rPr sz="1600" spc="38" dirty="0" err="1">
                <a:solidFill>
                  <a:srgbClr val="404040"/>
                </a:solidFill>
                <a:latin typeface="Cooper Black" panose="0208090404030B020404" pitchFamily="18" charset="0"/>
                <a:cs typeface="Arial"/>
              </a:rPr>
              <a:t>easyJ</a:t>
            </a:r>
            <a:r>
              <a:rPr lang="en-GB" sz="1600" spc="38" dirty="0">
                <a:solidFill>
                  <a:srgbClr val="404040"/>
                </a:solidFill>
                <a:latin typeface="Cooper Black" panose="0208090404030B020404" pitchFamily="18" charset="0"/>
                <a:cs typeface="Arial"/>
              </a:rPr>
              <a:t>et </a:t>
            </a:r>
            <a:r>
              <a:rPr lang="en-GB" sz="1600" spc="38" dirty="0">
                <a:solidFill>
                  <a:srgbClr val="404040"/>
                </a:solidFill>
                <a:latin typeface="Arial" panose="020B0604020202020204" pitchFamily="34" charset="0"/>
                <a:cs typeface="Arial" panose="020B0604020202020204" pitchFamily="34" charset="0"/>
              </a:rPr>
              <a:t>and</a:t>
            </a:r>
            <a:r>
              <a:rPr lang="en-GB" sz="1600" spc="38" dirty="0">
                <a:solidFill>
                  <a:srgbClr val="404040"/>
                </a:solidFill>
                <a:latin typeface="Cooper Black" panose="0208090404030B020404" pitchFamily="18" charset="0"/>
                <a:cs typeface="Arial"/>
              </a:rPr>
              <a:t> </a:t>
            </a:r>
            <a:r>
              <a:rPr lang="en-GB" sz="1600" spc="38" dirty="0" err="1">
                <a:solidFill>
                  <a:srgbClr val="404040"/>
                </a:solidFill>
                <a:latin typeface="Cooper Black" panose="0208090404030B020404" pitchFamily="18" charset="0"/>
                <a:cs typeface="Arial"/>
              </a:rPr>
              <a:t>easyHotel</a:t>
            </a:r>
            <a:r>
              <a:rPr lang="en-GB" sz="1600" spc="38" dirty="0">
                <a:solidFill>
                  <a:srgbClr val="404040"/>
                </a:solidFill>
                <a:latin typeface="Arial" panose="020B0604020202020204" pitchFamily="34" charset="0"/>
                <a:cs typeface="Arial" panose="020B0604020202020204" pitchFamily="34" charset="0"/>
              </a:rPr>
              <a:t>)</a:t>
            </a:r>
            <a:r>
              <a:rPr sz="1600" spc="38" dirty="0">
                <a:solidFill>
                  <a:srgbClr val="404040"/>
                </a:solidFill>
                <a:latin typeface="Arial"/>
                <a:cs typeface="Arial"/>
              </a:rPr>
              <a:t> </a:t>
            </a:r>
            <a:r>
              <a:rPr sz="1600" spc="-109" dirty="0">
                <a:solidFill>
                  <a:srgbClr val="404040"/>
                </a:solidFill>
                <a:latin typeface="Arial"/>
                <a:cs typeface="Arial"/>
              </a:rPr>
              <a:t>is  </a:t>
            </a:r>
            <a:r>
              <a:rPr sz="1600" spc="-86" dirty="0">
                <a:solidFill>
                  <a:srgbClr val="404040"/>
                </a:solidFill>
                <a:latin typeface="Arial"/>
                <a:cs typeface="Arial"/>
              </a:rPr>
              <a:t>generating </a:t>
            </a:r>
            <a:r>
              <a:rPr sz="1600" spc="-165" dirty="0">
                <a:solidFill>
                  <a:srgbClr val="404040"/>
                </a:solidFill>
                <a:latin typeface="Arial"/>
                <a:cs typeface="Arial"/>
              </a:rPr>
              <a:t>a </a:t>
            </a:r>
            <a:r>
              <a:rPr sz="1600" spc="-105" dirty="0">
                <a:solidFill>
                  <a:srgbClr val="404040"/>
                </a:solidFill>
                <a:latin typeface="Arial"/>
                <a:cs typeface="Arial"/>
              </a:rPr>
              <a:t>steady </a:t>
            </a:r>
            <a:r>
              <a:rPr sz="1600" spc="-86" dirty="0">
                <a:solidFill>
                  <a:srgbClr val="404040"/>
                </a:solidFill>
                <a:latin typeface="Arial"/>
                <a:cs typeface="Arial"/>
              </a:rPr>
              <a:t>income stream </a:t>
            </a:r>
            <a:r>
              <a:rPr sz="1600" spc="-60" dirty="0">
                <a:solidFill>
                  <a:srgbClr val="404040"/>
                </a:solidFill>
                <a:latin typeface="Arial"/>
                <a:cs typeface="Arial"/>
              </a:rPr>
              <a:t>which </a:t>
            </a:r>
            <a:r>
              <a:rPr sz="1600" spc="-109" dirty="0">
                <a:solidFill>
                  <a:srgbClr val="404040"/>
                </a:solidFill>
                <a:latin typeface="Arial"/>
                <a:cs typeface="Arial"/>
              </a:rPr>
              <a:t>is </a:t>
            </a:r>
            <a:r>
              <a:rPr sz="1600" spc="-64" dirty="0">
                <a:solidFill>
                  <a:srgbClr val="404040"/>
                </a:solidFill>
                <a:latin typeface="Arial"/>
                <a:cs typeface="Arial"/>
              </a:rPr>
              <a:t>more predictable </a:t>
            </a:r>
            <a:r>
              <a:rPr sz="1600" spc="-45" dirty="0">
                <a:solidFill>
                  <a:srgbClr val="404040"/>
                </a:solidFill>
                <a:latin typeface="Arial"/>
                <a:cs typeface="Arial"/>
              </a:rPr>
              <a:t>than </a:t>
            </a:r>
            <a:r>
              <a:rPr lang="en-GB" sz="1600" spc="-68" dirty="0">
                <a:solidFill>
                  <a:srgbClr val="404040"/>
                </a:solidFill>
                <a:latin typeface="Arial"/>
                <a:cs typeface="Arial"/>
              </a:rPr>
              <a:t>share price </a:t>
            </a:r>
            <a:r>
              <a:rPr lang="en-GB" sz="1600" spc="-68" dirty="0" err="1">
                <a:solidFill>
                  <a:srgbClr val="404040"/>
                </a:solidFill>
                <a:latin typeface="Arial"/>
                <a:cs typeface="Arial"/>
              </a:rPr>
              <a:t>movements.Other</a:t>
            </a:r>
            <a:r>
              <a:rPr lang="en-GB" sz="1600" spc="-68" dirty="0">
                <a:solidFill>
                  <a:srgbClr val="404040"/>
                </a:solidFill>
                <a:latin typeface="Arial"/>
                <a:cs typeface="Arial"/>
              </a:rPr>
              <a:t> easy brands available to the Greek market : </a:t>
            </a:r>
            <a:r>
              <a:rPr lang="en-GB" sz="1600" spc="-68" dirty="0" err="1">
                <a:solidFill>
                  <a:srgbClr val="404040"/>
                </a:solidFill>
                <a:latin typeface="Arial"/>
                <a:cs typeface="Arial"/>
              </a:rPr>
              <a:t>easySim.global</a:t>
            </a:r>
            <a:r>
              <a:rPr lang="en-GB" sz="1600" spc="-68" dirty="0">
                <a:solidFill>
                  <a:srgbClr val="404040"/>
                </a:solidFill>
                <a:latin typeface="Arial"/>
                <a:cs typeface="Arial"/>
              </a:rPr>
              <a:t> , easyCar.com, easyFerry.com, easyHemp.gr , easyStudies.gr and easyCinema.gr  </a:t>
            </a:r>
            <a:endParaRPr sz="1600" dirty="0">
              <a:latin typeface="Arial"/>
              <a:cs typeface="Arial"/>
            </a:endParaRPr>
          </a:p>
        </p:txBody>
      </p:sp>
      <p:sp>
        <p:nvSpPr>
          <p:cNvPr id="3" name="object 3"/>
          <p:cNvSpPr/>
          <p:nvPr/>
        </p:nvSpPr>
        <p:spPr>
          <a:xfrm>
            <a:off x="0" y="0"/>
            <a:ext cx="6858000" cy="1062990"/>
          </a:xfrm>
          <a:custGeom>
            <a:avLst/>
            <a:gdLst/>
            <a:ahLst/>
            <a:cxnLst/>
            <a:rect l="l" t="t" r="r" b="b"/>
            <a:pathLst>
              <a:path w="9144000" h="1417320">
                <a:moveTo>
                  <a:pt x="0" y="1417320"/>
                </a:moveTo>
                <a:lnTo>
                  <a:pt x="9144000" y="1417320"/>
                </a:lnTo>
                <a:lnTo>
                  <a:pt x="9144000" y="0"/>
                </a:lnTo>
                <a:lnTo>
                  <a:pt x="0" y="0"/>
                </a:lnTo>
                <a:lnTo>
                  <a:pt x="0" y="1417320"/>
                </a:lnTo>
                <a:close/>
              </a:path>
            </a:pathLst>
          </a:custGeom>
          <a:solidFill>
            <a:srgbClr val="FF6600"/>
          </a:solidFill>
        </p:spPr>
        <p:txBody>
          <a:bodyPr wrap="square" lIns="0" tIns="0" rIns="0" bIns="0" rtlCol="0"/>
          <a:lstStyle/>
          <a:p>
            <a:endParaRPr/>
          </a:p>
        </p:txBody>
      </p:sp>
      <p:sp>
        <p:nvSpPr>
          <p:cNvPr id="4" name="object 4"/>
          <p:cNvSpPr txBox="1"/>
          <p:nvPr/>
        </p:nvSpPr>
        <p:spPr>
          <a:xfrm>
            <a:off x="530656" y="187261"/>
            <a:ext cx="5346616" cy="650339"/>
          </a:xfrm>
          <a:prstGeom prst="rect">
            <a:avLst/>
          </a:prstGeom>
        </p:spPr>
        <p:txBody>
          <a:bodyPr vert="horz" wrap="square" lIns="0" tIns="9049" rIns="0" bIns="0" rtlCol="0">
            <a:spAutoFit/>
          </a:bodyPr>
          <a:lstStyle/>
          <a:p>
            <a:pPr marL="9525">
              <a:lnSpc>
                <a:spcPts val="2513"/>
              </a:lnSpc>
              <a:spcBef>
                <a:spcPts val="71"/>
              </a:spcBef>
            </a:pPr>
            <a:r>
              <a:rPr sz="2100" b="1" spc="-176" dirty="0">
                <a:solidFill>
                  <a:srgbClr val="FFFFFF"/>
                </a:solidFill>
                <a:latin typeface="Arial"/>
                <a:cs typeface="Arial"/>
              </a:rPr>
              <a:t>The </a:t>
            </a:r>
            <a:r>
              <a:rPr sz="2100" b="1" spc="-15" dirty="0">
                <a:solidFill>
                  <a:srgbClr val="FFFFFF"/>
                </a:solidFill>
                <a:latin typeface="Cooper Black" panose="0208090404030B020404" pitchFamily="18" charset="0"/>
                <a:cs typeface="Arial"/>
              </a:rPr>
              <a:t>easy</a:t>
            </a:r>
            <a:r>
              <a:rPr sz="2100" b="1" spc="-15" dirty="0">
                <a:solidFill>
                  <a:srgbClr val="FFFFFF"/>
                </a:solidFill>
                <a:latin typeface="Arial"/>
                <a:cs typeface="Arial"/>
              </a:rPr>
              <a:t> </a:t>
            </a:r>
            <a:r>
              <a:rPr sz="2100" b="1" spc="-116" dirty="0">
                <a:solidFill>
                  <a:srgbClr val="FFFFFF"/>
                </a:solidFill>
                <a:latin typeface="Arial"/>
                <a:cs typeface="Arial"/>
              </a:rPr>
              <a:t>family </a:t>
            </a:r>
            <a:r>
              <a:rPr sz="2100" b="1" spc="-98" dirty="0">
                <a:solidFill>
                  <a:srgbClr val="FFFFFF"/>
                </a:solidFill>
                <a:latin typeface="Arial"/>
                <a:cs typeface="Arial"/>
              </a:rPr>
              <a:t>of</a:t>
            </a:r>
            <a:r>
              <a:rPr sz="2100" b="1" spc="-120" dirty="0">
                <a:solidFill>
                  <a:srgbClr val="FFFFFF"/>
                </a:solidFill>
                <a:latin typeface="Arial"/>
                <a:cs typeface="Arial"/>
              </a:rPr>
              <a:t> </a:t>
            </a:r>
            <a:r>
              <a:rPr sz="2100" b="1" spc="-176" dirty="0">
                <a:solidFill>
                  <a:srgbClr val="FFFFFF"/>
                </a:solidFill>
                <a:latin typeface="Arial"/>
                <a:cs typeface="Arial"/>
              </a:rPr>
              <a:t>brands</a:t>
            </a:r>
            <a:endParaRPr sz="2100" dirty="0">
              <a:latin typeface="Arial"/>
              <a:cs typeface="Arial"/>
            </a:endParaRPr>
          </a:p>
          <a:p>
            <a:pPr marL="70009">
              <a:lnSpc>
                <a:spcPts val="2513"/>
              </a:lnSpc>
            </a:pPr>
            <a:r>
              <a:rPr sz="2100" b="1" spc="-83" dirty="0">
                <a:solidFill>
                  <a:srgbClr val="FFFFFF"/>
                </a:solidFill>
                <a:latin typeface="Arial"/>
                <a:cs typeface="Arial"/>
              </a:rPr>
              <a:t>the </a:t>
            </a:r>
            <a:r>
              <a:rPr sz="2100" b="1" spc="-210" dirty="0">
                <a:solidFill>
                  <a:srgbClr val="FFFFFF"/>
                </a:solidFill>
                <a:latin typeface="Arial"/>
                <a:cs typeface="Arial"/>
              </a:rPr>
              <a:t>business </a:t>
            </a:r>
            <a:r>
              <a:rPr sz="2100" b="1" spc="-131" dirty="0">
                <a:solidFill>
                  <a:srgbClr val="FFFFFF"/>
                </a:solidFill>
                <a:latin typeface="Arial"/>
                <a:cs typeface="Arial"/>
              </a:rPr>
              <a:t>model </a:t>
            </a:r>
            <a:r>
              <a:rPr lang="en-US" sz="2100" b="1" spc="-60" dirty="0">
                <a:solidFill>
                  <a:srgbClr val="FFFFFF"/>
                </a:solidFill>
                <a:latin typeface="Arial"/>
                <a:cs typeface="Arial"/>
              </a:rPr>
              <a:t>for </a:t>
            </a:r>
            <a:r>
              <a:rPr sz="2100" b="1" spc="-60" dirty="0">
                <a:solidFill>
                  <a:srgbClr val="FFFFFF"/>
                </a:solidFill>
                <a:latin typeface="Arial"/>
                <a:cs typeface="Arial"/>
              </a:rPr>
              <a:t> </a:t>
            </a:r>
            <a:r>
              <a:rPr sz="2100" b="1" spc="-161" dirty="0">
                <a:solidFill>
                  <a:srgbClr val="FFFFFF"/>
                </a:solidFill>
                <a:latin typeface="Arial"/>
                <a:cs typeface="Arial"/>
              </a:rPr>
              <a:t>steady</a:t>
            </a:r>
            <a:r>
              <a:rPr sz="2100" b="1" spc="-45" dirty="0">
                <a:solidFill>
                  <a:srgbClr val="FFFFFF"/>
                </a:solidFill>
                <a:latin typeface="Arial"/>
                <a:cs typeface="Arial"/>
              </a:rPr>
              <a:t> </a:t>
            </a:r>
            <a:r>
              <a:rPr sz="2100" b="1" spc="-161" dirty="0">
                <a:solidFill>
                  <a:srgbClr val="FFFFFF"/>
                </a:solidFill>
                <a:latin typeface="Arial"/>
                <a:cs typeface="Arial"/>
              </a:rPr>
              <a:t>income</a:t>
            </a:r>
            <a:endParaRPr sz="2100" dirty="0">
              <a:latin typeface="Arial"/>
              <a:cs typeface="Arial"/>
            </a:endParaRPr>
          </a:p>
        </p:txBody>
      </p:sp>
      <p:sp>
        <p:nvSpPr>
          <p:cNvPr id="5" name="object 5"/>
          <p:cNvSpPr/>
          <p:nvPr/>
        </p:nvSpPr>
        <p:spPr>
          <a:xfrm>
            <a:off x="1923670" y="4277106"/>
            <a:ext cx="3048380" cy="385191"/>
          </a:xfrm>
          <a:prstGeom prst="rect">
            <a:avLst/>
          </a:prstGeom>
          <a:blipFill>
            <a:blip r:embed="rId2" cstate="print"/>
            <a:stretch>
              <a:fillRect/>
            </a:stretch>
          </a:blipFill>
        </p:spPr>
        <p:txBody>
          <a:bodyPr wrap="square" lIns="0" tIns="0" rIns="0" bIns="0" rtlCol="0"/>
          <a:lstStyle/>
          <a:p>
            <a:endParaRPr/>
          </a:p>
        </p:txBody>
      </p:sp>
      <p:sp>
        <p:nvSpPr>
          <p:cNvPr id="6" name="Date Placeholder 5">
            <a:extLst>
              <a:ext uri="{FF2B5EF4-FFF2-40B4-BE49-F238E27FC236}">
                <a16:creationId xmlns:a16="http://schemas.microsoft.com/office/drawing/2014/main" id="{CA910F3D-A0E1-1410-173A-F3B839F963F5}"/>
              </a:ext>
            </a:extLst>
          </p:cNvPr>
          <p:cNvSpPr>
            <a:spLocks noGrp="1"/>
          </p:cNvSpPr>
          <p:nvPr>
            <p:ph type="dt" sz="half" idx="10"/>
          </p:nvPr>
        </p:nvSpPr>
        <p:spPr/>
        <p:txBody>
          <a:bodyPr/>
          <a:lstStyle/>
          <a:p>
            <a:pPr>
              <a:defRPr/>
            </a:pPr>
            <a:fld id="{3B626607-C319-4849-A544-1C9B4EBA123F}" type="datetime5">
              <a:rPr lang="en-GB" altLang="en-US" smtClean="0"/>
              <a:t>3-Sep-23</a:t>
            </a:fld>
            <a:endParaRPr lang="en-GB" altLang="en-US"/>
          </a:p>
        </p:txBody>
      </p:sp>
      <p:sp>
        <p:nvSpPr>
          <p:cNvPr id="8" name="Slide Number Placeholder 7">
            <a:extLst>
              <a:ext uri="{FF2B5EF4-FFF2-40B4-BE49-F238E27FC236}">
                <a16:creationId xmlns:a16="http://schemas.microsoft.com/office/drawing/2014/main" id="{E740EC92-8104-D6CC-2095-BFC664CBB6BD}"/>
              </a:ext>
            </a:extLst>
          </p:cNvPr>
          <p:cNvSpPr>
            <a:spLocks noGrp="1"/>
          </p:cNvSpPr>
          <p:nvPr>
            <p:ph type="sldNum" sz="quarter" idx="12"/>
          </p:nvPr>
        </p:nvSpPr>
        <p:spPr/>
        <p:txBody>
          <a:bodyPr/>
          <a:lstStyle/>
          <a:p>
            <a:pPr>
              <a:defRPr/>
            </a:pPr>
            <a:fld id="{2A62098E-C91D-4D23-A801-6DF3E575A469}" type="slidenum">
              <a:rPr lang="en-GB" altLang="en-US" smtClean="0"/>
              <a:pPr>
                <a:defRPr/>
              </a:pPr>
              <a:t>5</a:t>
            </a:fld>
            <a:endParaRPr lang="en-GB" altLang="en-US"/>
          </a:p>
        </p:txBody>
      </p:sp>
      <p:sp>
        <p:nvSpPr>
          <p:cNvPr id="9" name="Footer Placeholder 4">
            <a:extLst>
              <a:ext uri="{FF2B5EF4-FFF2-40B4-BE49-F238E27FC236}">
                <a16:creationId xmlns:a16="http://schemas.microsoft.com/office/drawing/2014/main" id="{E3B8616A-F088-B8BD-9511-5745AD6C56E1}"/>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Tree>
    <p:extLst>
      <p:ext uri="{BB962C8B-B14F-4D97-AF65-F5344CB8AC3E}">
        <p14:creationId xmlns:p14="http://schemas.microsoft.com/office/powerpoint/2010/main" val="2217806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0659" y="1355026"/>
            <a:ext cx="3185498" cy="1394132"/>
          </a:xfrm>
          <a:prstGeom prst="rect">
            <a:avLst/>
          </a:prstGeom>
        </p:spPr>
        <p:txBody>
          <a:bodyPr vert="horz" wrap="square" lIns="0" tIns="9049" rIns="0" bIns="0" rtlCol="0">
            <a:spAutoFit/>
          </a:bodyPr>
          <a:lstStyle/>
          <a:p>
            <a:pPr marL="9525" marR="3810">
              <a:spcBef>
                <a:spcPts val="71"/>
              </a:spcBef>
            </a:pPr>
            <a:r>
              <a:rPr spc="-64" dirty="0">
                <a:solidFill>
                  <a:srgbClr val="404040"/>
                </a:solidFill>
                <a:latin typeface="Arial"/>
                <a:cs typeface="Arial"/>
              </a:rPr>
              <a:t>In </a:t>
            </a:r>
            <a:r>
              <a:rPr spc="-105" dirty="0">
                <a:solidFill>
                  <a:srgbClr val="404040"/>
                </a:solidFill>
                <a:latin typeface="Arial"/>
                <a:cs typeface="Arial"/>
              </a:rPr>
              <a:t>199</a:t>
            </a:r>
            <a:r>
              <a:rPr lang="en-US" spc="-105" dirty="0">
                <a:solidFill>
                  <a:srgbClr val="404040"/>
                </a:solidFill>
                <a:latin typeface="Arial"/>
                <a:cs typeface="Arial"/>
              </a:rPr>
              <a:t>4</a:t>
            </a:r>
            <a:r>
              <a:rPr spc="-105" dirty="0">
                <a:solidFill>
                  <a:srgbClr val="404040"/>
                </a:solidFill>
                <a:latin typeface="Arial"/>
                <a:cs typeface="Arial"/>
              </a:rPr>
              <a:t> </a:t>
            </a:r>
            <a:r>
              <a:rPr spc="-109" dirty="0">
                <a:solidFill>
                  <a:srgbClr val="404040"/>
                </a:solidFill>
                <a:latin typeface="Arial"/>
                <a:cs typeface="Arial"/>
              </a:rPr>
              <a:t>Stelios </a:t>
            </a:r>
            <a:r>
              <a:rPr lang="en-US" spc="-68" dirty="0">
                <a:solidFill>
                  <a:srgbClr val="404040"/>
                </a:solidFill>
                <a:latin typeface="Arial"/>
                <a:cs typeface="Arial"/>
              </a:rPr>
              <a:t>created</a:t>
            </a:r>
            <a:r>
              <a:rPr spc="-68" dirty="0">
                <a:solidFill>
                  <a:srgbClr val="404040"/>
                </a:solidFill>
                <a:latin typeface="Arial"/>
                <a:cs typeface="Arial"/>
              </a:rPr>
              <a:t> </a:t>
            </a:r>
            <a:r>
              <a:rPr spc="-26" dirty="0">
                <a:solidFill>
                  <a:srgbClr val="404040"/>
                </a:solidFill>
                <a:latin typeface="Arial"/>
                <a:cs typeface="Arial"/>
              </a:rPr>
              <a:t>the </a:t>
            </a:r>
            <a:r>
              <a:rPr spc="34" dirty="0">
                <a:solidFill>
                  <a:srgbClr val="404040"/>
                </a:solidFill>
                <a:latin typeface="Arial"/>
                <a:cs typeface="Arial"/>
              </a:rPr>
              <a:t>easy  </a:t>
            </a:r>
            <a:r>
              <a:rPr spc="-53" dirty="0">
                <a:solidFill>
                  <a:srgbClr val="404040"/>
                </a:solidFill>
                <a:latin typeface="Arial"/>
                <a:cs typeface="Arial"/>
              </a:rPr>
              <a:t>family </a:t>
            </a:r>
            <a:r>
              <a:rPr spc="-8" dirty="0">
                <a:solidFill>
                  <a:srgbClr val="404040"/>
                </a:solidFill>
                <a:latin typeface="Arial"/>
                <a:cs typeface="Arial"/>
              </a:rPr>
              <a:t>of </a:t>
            </a:r>
            <a:r>
              <a:rPr spc="-101" dirty="0">
                <a:solidFill>
                  <a:srgbClr val="404040"/>
                </a:solidFill>
                <a:latin typeface="Arial"/>
                <a:cs typeface="Arial"/>
              </a:rPr>
              <a:t>brands </a:t>
            </a:r>
            <a:r>
              <a:rPr spc="-30" dirty="0">
                <a:solidFill>
                  <a:srgbClr val="404040"/>
                </a:solidFill>
                <a:latin typeface="Arial"/>
                <a:cs typeface="Arial"/>
              </a:rPr>
              <a:t>at </a:t>
            </a:r>
            <a:r>
              <a:rPr spc="-26" dirty="0">
                <a:solidFill>
                  <a:srgbClr val="404040"/>
                </a:solidFill>
                <a:latin typeface="Arial"/>
                <a:cs typeface="Arial"/>
              </a:rPr>
              <a:t>the</a:t>
            </a:r>
            <a:r>
              <a:rPr spc="-375" dirty="0">
                <a:solidFill>
                  <a:srgbClr val="404040"/>
                </a:solidFill>
                <a:latin typeface="Arial"/>
                <a:cs typeface="Arial"/>
              </a:rPr>
              <a:t> </a:t>
            </a:r>
            <a:r>
              <a:rPr spc="-161" dirty="0">
                <a:solidFill>
                  <a:srgbClr val="404040"/>
                </a:solidFill>
                <a:latin typeface="Arial"/>
                <a:cs typeface="Arial"/>
              </a:rPr>
              <a:t>age </a:t>
            </a:r>
            <a:r>
              <a:rPr spc="-8" dirty="0">
                <a:solidFill>
                  <a:srgbClr val="404040"/>
                </a:solidFill>
                <a:latin typeface="Arial"/>
                <a:cs typeface="Arial"/>
              </a:rPr>
              <a:t>of</a:t>
            </a:r>
            <a:r>
              <a:rPr spc="-116" dirty="0">
                <a:solidFill>
                  <a:srgbClr val="404040"/>
                </a:solidFill>
                <a:latin typeface="Arial"/>
                <a:cs typeface="Arial"/>
              </a:rPr>
              <a:t> </a:t>
            </a:r>
            <a:r>
              <a:rPr spc="-38" dirty="0">
                <a:solidFill>
                  <a:srgbClr val="404040"/>
                </a:solidFill>
                <a:latin typeface="Arial"/>
                <a:cs typeface="Arial"/>
              </a:rPr>
              <a:t>2</a:t>
            </a:r>
            <a:r>
              <a:rPr lang="en-US" spc="-38" dirty="0">
                <a:solidFill>
                  <a:srgbClr val="404040"/>
                </a:solidFill>
                <a:latin typeface="Arial"/>
                <a:cs typeface="Arial"/>
              </a:rPr>
              <a:t>7</a:t>
            </a:r>
            <a:r>
              <a:rPr spc="-38" dirty="0">
                <a:solidFill>
                  <a:srgbClr val="404040"/>
                </a:solidFill>
                <a:latin typeface="Arial"/>
                <a:cs typeface="Arial"/>
              </a:rPr>
              <a:t>!</a:t>
            </a:r>
            <a:r>
              <a:rPr lang="en-US" spc="-38" dirty="0">
                <a:solidFill>
                  <a:srgbClr val="404040"/>
                </a:solidFill>
                <a:latin typeface="Arial"/>
                <a:cs typeface="Arial"/>
              </a:rPr>
              <a:t> First flight 10 Nov 1995! </a:t>
            </a:r>
            <a:endParaRPr dirty="0">
              <a:latin typeface="Arial"/>
              <a:cs typeface="Arial"/>
            </a:endParaRPr>
          </a:p>
          <a:p>
            <a:pPr marL="9525" marR="198596"/>
            <a:r>
              <a:rPr i="1" spc="-105" dirty="0">
                <a:solidFill>
                  <a:srgbClr val="404040"/>
                </a:solidFill>
                <a:latin typeface="Trebuchet MS"/>
                <a:cs typeface="Trebuchet MS"/>
              </a:rPr>
              <a:t>(With </a:t>
            </a:r>
            <a:r>
              <a:rPr i="1" spc="-113" dirty="0">
                <a:solidFill>
                  <a:srgbClr val="404040"/>
                </a:solidFill>
                <a:latin typeface="Trebuchet MS"/>
                <a:cs typeface="Trebuchet MS"/>
              </a:rPr>
              <a:t>financial </a:t>
            </a:r>
            <a:r>
              <a:rPr i="1" spc="-127" dirty="0">
                <a:solidFill>
                  <a:srgbClr val="404040"/>
                </a:solidFill>
                <a:latin typeface="Trebuchet MS"/>
                <a:cs typeface="Trebuchet MS"/>
              </a:rPr>
              <a:t>help</a:t>
            </a:r>
            <a:r>
              <a:rPr i="1" spc="-304" dirty="0">
                <a:solidFill>
                  <a:srgbClr val="404040"/>
                </a:solidFill>
                <a:latin typeface="Trebuchet MS"/>
                <a:cs typeface="Trebuchet MS"/>
              </a:rPr>
              <a:t> </a:t>
            </a:r>
            <a:r>
              <a:rPr i="1" spc="-127" dirty="0">
                <a:solidFill>
                  <a:srgbClr val="404040"/>
                </a:solidFill>
                <a:latin typeface="Trebuchet MS"/>
                <a:cs typeface="Trebuchet MS"/>
              </a:rPr>
              <a:t>from  </a:t>
            </a:r>
            <a:r>
              <a:rPr i="1" spc="-101" dirty="0">
                <a:solidFill>
                  <a:srgbClr val="404040"/>
                </a:solidFill>
                <a:latin typeface="Trebuchet MS"/>
                <a:cs typeface="Trebuchet MS"/>
              </a:rPr>
              <a:t>his</a:t>
            </a:r>
            <a:r>
              <a:rPr i="1" spc="-161" dirty="0">
                <a:solidFill>
                  <a:srgbClr val="404040"/>
                </a:solidFill>
                <a:latin typeface="Trebuchet MS"/>
                <a:cs typeface="Trebuchet MS"/>
              </a:rPr>
              <a:t> </a:t>
            </a:r>
            <a:r>
              <a:rPr i="1" spc="-139" dirty="0">
                <a:solidFill>
                  <a:srgbClr val="404040"/>
                </a:solidFill>
                <a:latin typeface="Trebuchet MS"/>
                <a:cs typeface="Trebuchet MS"/>
              </a:rPr>
              <a:t>father</a:t>
            </a:r>
            <a:r>
              <a:rPr lang="en-US" i="1" spc="-139" dirty="0">
                <a:solidFill>
                  <a:srgbClr val="404040"/>
                </a:solidFill>
                <a:latin typeface="Trebuchet MS"/>
                <a:cs typeface="Trebuchet MS"/>
              </a:rPr>
              <a:t> </a:t>
            </a:r>
            <a:r>
              <a:rPr lang="en-US" i="1" spc="-139" dirty="0" err="1">
                <a:solidFill>
                  <a:srgbClr val="404040"/>
                </a:solidFill>
                <a:latin typeface="Trebuchet MS"/>
                <a:cs typeface="Trebuchet MS"/>
              </a:rPr>
              <a:t>Loucas</a:t>
            </a:r>
            <a:r>
              <a:rPr i="1" spc="-139" dirty="0">
                <a:solidFill>
                  <a:srgbClr val="404040"/>
                </a:solidFill>
                <a:latin typeface="Trebuchet MS"/>
                <a:cs typeface="Trebuchet MS"/>
              </a:rPr>
              <a:t>)</a:t>
            </a:r>
            <a:endParaRPr dirty="0">
              <a:latin typeface="Trebuchet MS"/>
              <a:cs typeface="Trebuchet MS"/>
            </a:endParaRPr>
          </a:p>
        </p:txBody>
      </p:sp>
      <p:sp>
        <p:nvSpPr>
          <p:cNvPr id="3" name="object 3"/>
          <p:cNvSpPr/>
          <p:nvPr/>
        </p:nvSpPr>
        <p:spPr>
          <a:xfrm>
            <a:off x="3771900" y="1371600"/>
            <a:ext cx="2686050" cy="26860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769614" y="1369313"/>
            <a:ext cx="2690813" cy="2690813"/>
          </a:xfrm>
          <a:custGeom>
            <a:avLst/>
            <a:gdLst/>
            <a:ahLst/>
            <a:cxnLst/>
            <a:rect l="l" t="t" r="r" b="b"/>
            <a:pathLst>
              <a:path w="3587750" h="3587750">
                <a:moveTo>
                  <a:pt x="0" y="3587496"/>
                </a:moveTo>
                <a:lnTo>
                  <a:pt x="3587496" y="3587496"/>
                </a:lnTo>
                <a:lnTo>
                  <a:pt x="3587496" y="0"/>
                </a:lnTo>
                <a:lnTo>
                  <a:pt x="0" y="0"/>
                </a:lnTo>
                <a:lnTo>
                  <a:pt x="0" y="3587496"/>
                </a:lnTo>
                <a:close/>
              </a:path>
            </a:pathLst>
          </a:custGeom>
          <a:ln w="6096">
            <a:solidFill>
              <a:srgbClr val="BEBEBE"/>
            </a:solidFill>
          </a:ln>
        </p:spPr>
        <p:txBody>
          <a:bodyPr wrap="square" lIns="0" tIns="0" rIns="0" bIns="0" rtlCol="0"/>
          <a:lstStyle/>
          <a:p>
            <a:endParaRPr/>
          </a:p>
        </p:txBody>
      </p:sp>
      <p:sp>
        <p:nvSpPr>
          <p:cNvPr id="5" name="object 5"/>
          <p:cNvSpPr/>
          <p:nvPr/>
        </p:nvSpPr>
        <p:spPr>
          <a:xfrm>
            <a:off x="1923670" y="4277106"/>
            <a:ext cx="3048380" cy="38519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0"/>
            <a:ext cx="6858000" cy="1062990"/>
          </a:xfrm>
          <a:custGeom>
            <a:avLst/>
            <a:gdLst/>
            <a:ahLst/>
            <a:cxnLst/>
            <a:rect l="l" t="t" r="r" b="b"/>
            <a:pathLst>
              <a:path w="9144000" h="1417320">
                <a:moveTo>
                  <a:pt x="0" y="1417320"/>
                </a:moveTo>
                <a:lnTo>
                  <a:pt x="9144000" y="1417320"/>
                </a:lnTo>
                <a:lnTo>
                  <a:pt x="9144000" y="0"/>
                </a:lnTo>
                <a:lnTo>
                  <a:pt x="0" y="0"/>
                </a:lnTo>
                <a:lnTo>
                  <a:pt x="0" y="1417320"/>
                </a:lnTo>
                <a:close/>
              </a:path>
            </a:pathLst>
          </a:custGeom>
          <a:solidFill>
            <a:srgbClr val="FF6600"/>
          </a:solidFill>
        </p:spPr>
        <p:txBody>
          <a:bodyPr wrap="square" lIns="0" tIns="0" rIns="0" bIns="0" rtlCol="0"/>
          <a:lstStyle/>
          <a:p>
            <a:endParaRPr/>
          </a:p>
        </p:txBody>
      </p:sp>
      <p:sp>
        <p:nvSpPr>
          <p:cNvPr id="7" name="object 7"/>
          <p:cNvSpPr txBox="1">
            <a:spLocks noGrp="1"/>
          </p:cNvSpPr>
          <p:nvPr>
            <p:ph type="title"/>
          </p:nvPr>
        </p:nvSpPr>
        <p:spPr>
          <a:xfrm>
            <a:off x="530656" y="295846"/>
            <a:ext cx="2498294" cy="425116"/>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700" spc="-203" dirty="0">
                <a:solidFill>
                  <a:srgbClr val="FFFFFF"/>
                </a:solidFill>
                <a:latin typeface="Arial" panose="020B0604020202020204" pitchFamily="34" charset="0"/>
                <a:cs typeface="Arial" panose="020B0604020202020204" pitchFamily="34" charset="0"/>
              </a:rPr>
              <a:t>Creating</a:t>
            </a:r>
            <a:r>
              <a:rPr lang="en-GB" sz="2700" spc="-203" dirty="0">
                <a:solidFill>
                  <a:srgbClr val="FFFFFF"/>
                </a:solidFill>
                <a:latin typeface="Arial" panose="020B0604020202020204" pitchFamily="34" charset="0"/>
                <a:cs typeface="Arial" panose="020B0604020202020204" pitchFamily="34" charset="0"/>
              </a:rPr>
              <a:t> </a:t>
            </a:r>
            <a:r>
              <a:rPr sz="2700" spc="-23" dirty="0">
                <a:solidFill>
                  <a:srgbClr val="FFFFFF"/>
                </a:solidFill>
                <a:latin typeface="Cooper Black" panose="0208090404030B020404" pitchFamily="18" charset="0"/>
              </a:rPr>
              <a:t>easy</a:t>
            </a:r>
            <a:endParaRPr sz="2700" dirty="0">
              <a:latin typeface="Cooper Black" panose="0208090404030B020404" pitchFamily="18" charset="0"/>
            </a:endParaRPr>
          </a:p>
        </p:txBody>
      </p:sp>
      <p:pic>
        <p:nvPicPr>
          <p:cNvPr id="11" name="Picture 10"/>
          <p:cNvPicPr>
            <a:picLocks noChangeAspect="1"/>
          </p:cNvPicPr>
          <p:nvPr/>
        </p:nvPicPr>
        <p:blipFill>
          <a:blip r:embed="rId4"/>
          <a:stretch>
            <a:fillRect/>
          </a:stretch>
        </p:blipFill>
        <p:spPr>
          <a:xfrm>
            <a:off x="1471852" y="2991635"/>
            <a:ext cx="2181033" cy="1207112"/>
          </a:xfrm>
          <a:prstGeom prst="rect">
            <a:avLst/>
          </a:prstGeom>
        </p:spPr>
      </p:pic>
      <p:pic>
        <p:nvPicPr>
          <p:cNvPr id="12" name="Picture 7" descr="A picture containing map&#10;&#10;Description automatically generated">
            <a:extLst>
              <a:ext uri="{FF2B5EF4-FFF2-40B4-BE49-F238E27FC236}">
                <a16:creationId xmlns:a16="http://schemas.microsoft.com/office/drawing/2014/main" id="{CC21197D-E931-40C1-B5F9-3A23C3B2B91C}"/>
              </a:ext>
            </a:extLst>
          </p:cNvPr>
          <p:cNvPicPr>
            <a:picLocks noChangeAspect="1"/>
          </p:cNvPicPr>
          <p:nvPr/>
        </p:nvPicPr>
        <p:blipFill>
          <a:blip r:embed="rId5"/>
          <a:stretch>
            <a:fillRect/>
          </a:stretch>
        </p:blipFill>
        <p:spPr>
          <a:xfrm>
            <a:off x="-387424" y="-956642"/>
            <a:ext cx="9143999" cy="6854173"/>
          </a:xfrm>
          <a:prstGeom prst="rect">
            <a:avLst/>
          </a:prstGeom>
        </p:spPr>
      </p:pic>
      <p:sp>
        <p:nvSpPr>
          <p:cNvPr id="13" name="TextBox 12">
            <a:extLst>
              <a:ext uri="{FF2B5EF4-FFF2-40B4-BE49-F238E27FC236}">
                <a16:creationId xmlns:a16="http://schemas.microsoft.com/office/drawing/2014/main" id="{2A35D7DD-CCA7-4802-8458-D76B17AC7CFF}"/>
              </a:ext>
            </a:extLst>
          </p:cNvPr>
          <p:cNvSpPr txBox="1"/>
          <p:nvPr/>
        </p:nvSpPr>
        <p:spPr>
          <a:xfrm>
            <a:off x="1336905" y="3424503"/>
            <a:ext cx="4631960" cy="369332"/>
          </a:xfrm>
          <a:prstGeom prst="rect">
            <a:avLst/>
          </a:prstGeom>
          <a:noFill/>
        </p:spPr>
        <p:txBody>
          <a:bodyPr wrap="square">
            <a:spAutoFit/>
          </a:bodyPr>
          <a:lstStyle/>
          <a:p>
            <a:pPr algn="ctr"/>
            <a:r>
              <a:rPr lang="en-GB" b="1" dirty="0">
                <a:ln>
                  <a:solidFill>
                    <a:schemeClr val="bg1"/>
                  </a:solidFill>
                </a:ln>
                <a:solidFill>
                  <a:schemeClr val="bg1"/>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https://youtu.be/OSyoZQjGvNY</a:t>
            </a:r>
            <a:endParaRPr lang="en-GB" b="1"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8" name="Date Placeholder 7">
            <a:extLst>
              <a:ext uri="{FF2B5EF4-FFF2-40B4-BE49-F238E27FC236}">
                <a16:creationId xmlns:a16="http://schemas.microsoft.com/office/drawing/2014/main" id="{74693FF6-4718-2767-50DD-57D148F861EE}"/>
              </a:ext>
            </a:extLst>
          </p:cNvPr>
          <p:cNvSpPr>
            <a:spLocks noGrp="1"/>
          </p:cNvSpPr>
          <p:nvPr>
            <p:ph type="dt" sz="half" idx="10"/>
          </p:nvPr>
        </p:nvSpPr>
        <p:spPr/>
        <p:txBody>
          <a:bodyPr/>
          <a:lstStyle/>
          <a:p>
            <a:pPr>
              <a:defRPr/>
            </a:pPr>
            <a:fld id="{23E2C991-6E65-4383-8017-8FB7BBDB4FEA}" type="datetime5">
              <a:rPr lang="en-GB" altLang="en-US" smtClean="0"/>
              <a:t>3-Sep-23</a:t>
            </a:fld>
            <a:endParaRPr lang="en-GB" altLang="en-US"/>
          </a:p>
        </p:txBody>
      </p:sp>
      <p:sp>
        <p:nvSpPr>
          <p:cNvPr id="10" name="Slide Number Placeholder 9">
            <a:extLst>
              <a:ext uri="{FF2B5EF4-FFF2-40B4-BE49-F238E27FC236}">
                <a16:creationId xmlns:a16="http://schemas.microsoft.com/office/drawing/2014/main" id="{BA73DE92-DFC0-1AEC-E0D6-AC53CE977A55}"/>
              </a:ext>
            </a:extLst>
          </p:cNvPr>
          <p:cNvSpPr>
            <a:spLocks noGrp="1"/>
          </p:cNvSpPr>
          <p:nvPr>
            <p:ph type="sldNum" sz="quarter" idx="12"/>
          </p:nvPr>
        </p:nvSpPr>
        <p:spPr/>
        <p:txBody>
          <a:bodyPr/>
          <a:lstStyle/>
          <a:p>
            <a:pPr>
              <a:defRPr/>
            </a:pPr>
            <a:fld id="{65276014-388B-4D8B-9A92-CC7BF381E51A}" type="slidenum">
              <a:rPr lang="en-GB" altLang="en-US" smtClean="0"/>
              <a:pPr>
                <a:defRPr/>
              </a:pPr>
              <a:t>6</a:t>
            </a:fld>
            <a:endParaRPr lang="en-GB" altLang="en-US"/>
          </a:p>
        </p:txBody>
      </p:sp>
      <p:sp>
        <p:nvSpPr>
          <p:cNvPr id="14" name="Footer Placeholder 4">
            <a:extLst>
              <a:ext uri="{FF2B5EF4-FFF2-40B4-BE49-F238E27FC236}">
                <a16:creationId xmlns:a16="http://schemas.microsoft.com/office/drawing/2014/main" id="{91875217-906B-1686-6461-E0E71A7C5B45}"/>
              </a:ext>
            </a:extLst>
          </p:cNvPr>
          <p:cNvSpPr>
            <a:spLocks noGrp="1"/>
          </p:cNvSpPr>
          <p:nvPr>
            <p:ph type="ftr" sz="quarter" idx="11"/>
          </p:nvPr>
        </p:nvSpPr>
        <p:spPr>
          <a:xfrm>
            <a:off x="2450307" y="4738329"/>
            <a:ext cx="2171700" cy="274637"/>
          </a:xfrm>
        </p:spPr>
        <p:txBody>
          <a:bodyPr/>
          <a:lstStyle/>
          <a:p>
            <a:pPr>
              <a:defRPr/>
            </a:pPr>
            <a:r>
              <a:rPr lang="en-GB" altLang="en-US" dirty="0"/>
              <a:t>Stelios Awards for Young Entrepreneurs in Greece 4sep23</a:t>
            </a:r>
          </a:p>
        </p:txBody>
      </p:sp>
      <p:pic>
        <p:nvPicPr>
          <p:cNvPr id="15" name="Picture 14">
            <a:extLst>
              <a:ext uri="{FF2B5EF4-FFF2-40B4-BE49-F238E27FC236}">
                <a16:creationId xmlns:a16="http://schemas.microsoft.com/office/drawing/2014/main" id="{87D88D2E-56F8-12EB-DA66-BF8575F908B5}"/>
              </a:ext>
            </a:extLst>
          </p:cNvPr>
          <p:cNvPicPr>
            <a:picLocks noChangeAspect="1"/>
          </p:cNvPicPr>
          <p:nvPr/>
        </p:nvPicPr>
        <p:blipFill rotWithShape="1">
          <a:blip r:embed="rId7"/>
          <a:srcRect l="8312" t="4098" r="971" b="-468"/>
          <a:stretch/>
        </p:blipFill>
        <p:spPr>
          <a:xfrm>
            <a:off x="2908906" y="1544485"/>
            <a:ext cx="1721034" cy="1531793"/>
          </a:xfrm>
          <a:prstGeom prst="rect">
            <a:avLst/>
          </a:prstGeom>
        </p:spPr>
      </p:pic>
      <p:sp>
        <p:nvSpPr>
          <p:cNvPr id="19" name="TextBox 18">
            <a:extLst>
              <a:ext uri="{FF2B5EF4-FFF2-40B4-BE49-F238E27FC236}">
                <a16:creationId xmlns:a16="http://schemas.microsoft.com/office/drawing/2014/main" id="{FD99C4A1-091E-B20C-F40F-A03A80CE6148}"/>
              </a:ext>
            </a:extLst>
          </p:cNvPr>
          <p:cNvSpPr txBox="1"/>
          <p:nvPr/>
        </p:nvSpPr>
        <p:spPr>
          <a:xfrm>
            <a:off x="1458805" y="499498"/>
            <a:ext cx="4621236" cy="738664"/>
          </a:xfrm>
          <a:prstGeom prst="rect">
            <a:avLst/>
          </a:prstGeom>
          <a:noFill/>
        </p:spPr>
        <p:txBody>
          <a:bodyPr wrap="square">
            <a:spAutoFit/>
          </a:bodyPr>
          <a:lstStyle/>
          <a:p>
            <a:pPr algn="ctr"/>
            <a:r>
              <a:rPr lang="en-GB" sz="2400" b="1" dirty="0">
                <a:ln>
                  <a:solidFill>
                    <a:schemeClr val="bg1"/>
                  </a:solidFill>
                </a:ln>
                <a:solidFill>
                  <a:schemeClr val="bg1"/>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https://easyhistory.info/</a:t>
            </a:r>
            <a:endParaRPr lang="en-GB" sz="2400" b="1" dirty="0">
              <a:ln>
                <a:solidFill>
                  <a:schemeClr val="bg1"/>
                </a:solidFill>
              </a:ln>
              <a:solidFill>
                <a:schemeClr val="bg1"/>
              </a:solidFill>
              <a:latin typeface="Times New Roman" panose="02020603050405020304" pitchFamily="18" charset="0"/>
              <a:cs typeface="Times New Roman" panose="02020603050405020304" pitchFamily="18" charset="0"/>
            </a:endParaRPr>
          </a:p>
          <a:p>
            <a:endParaRPr lang="en-GB" b="1" dirty="0">
              <a:ln>
                <a:solidFill>
                  <a:schemeClr val="bg1"/>
                </a:solidFill>
              </a:ln>
              <a:solidFill>
                <a:schemeClr val="bg1"/>
              </a:solidFill>
            </a:endParaRPr>
          </a:p>
        </p:txBody>
      </p:sp>
    </p:spTree>
    <p:extLst>
      <p:ext uri="{BB962C8B-B14F-4D97-AF65-F5344CB8AC3E}">
        <p14:creationId xmlns:p14="http://schemas.microsoft.com/office/powerpoint/2010/main" val="3938011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530656" y="295846"/>
            <a:ext cx="2498294" cy="425116"/>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700" spc="-203" dirty="0">
                <a:solidFill>
                  <a:srgbClr val="FFFFFF"/>
                </a:solidFill>
                <a:latin typeface="Arial" panose="020B0604020202020204" pitchFamily="34" charset="0"/>
                <a:cs typeface="Arial" panose="020B0604020202020204" pitchFamily="34" charset="0"/>
              </a:rPr>
              <a:t>Creating</a:t>
            </a:r>
            <a:r>
              <a:rPr lang="en-GB" sz="2700" spc="-203" dirty="0">
                <a:solidFill>
                  <a:srgbClr val="FFFFFF"/>
                </a:solidFill>
                <a:latin typeface="Arial" panose="020B0604020202020204" pitchFamily="34" charset="0"/>
                <a:cs typeface="Arial" panose="020B0604020202020204" pitchFamily="34" charset="0"/>
              </a:rPr>
              <a:t> </a:t>
            </a:r>
            <a:r>
              <a:rPr sz="2700" spc="-23" dirty="0">
                <a:solidFill>
                  <a:srgbClr val="FFFFFF"/>
                </a:solidFill>
                <a:latin typeface="Cooper Black" panose="0208090404030B020404" pitchFamily="18" charset="0"/>
              </a:rPr>
              <a:t>easy</a:t>
            </a:r>
            <a:endParaRPr sz="2700" dirty="0">
              <a:latin typeface="Cooper Black" panose="0208090404030B020404" pitchFamily="18" charset="0"/>
            </a:endParaRPr>
          </a:p>
        </p:txBody>
      </p:sp>
      <p:sp>
        <p:nvSpPr>
          <p:cNvPr id="13" name="TextBox 12">
            <a:extLst>
              <a:ext uri="{FF2B5EF4-FFF2-40B4-BE49-F238E27FC236}">
                <a16:creationId xmlns:a16="http://schemas.microsoft.com/office/drawing/2014/main" id="{2A35D7DD-CCA7-4802-8458-D76B17AC7CFF}"/>
              </a:ext>
            </a:extLst>
          </p:cNvPr>
          <p:cNvSpPr txBox="1"/>
          <p:nvPr/>
        </p:nvSpPr>
        <p:spPr>
          <a:xfrm>
            <a:off x="1220177" y="3668896"/>
            <a:ext cx="4631960" cy="646331"/>
          </a:xfrm>
          <a:prstGeom prst="rect">
            <a:avLst/>
          </a:prstGeom>
          <a:noFill/>
        </p:spPr>
        <p:txBody>
          <a:bodyPr wrap="square">
            <a:spAutoFit/>
          </a:bodyPr>
          <a:lstStyle/>
          <a:p>
            <a:pPr algn="ctr"/>
            <a:r>
              <a:rPr lang="en-GB" b="1" dirty="0">
                <a:ln>
                  <a:solidFill>
                    <a:schemeClr val="bg1"/>
                  </a:solidFill>
                </a:ln>
                <a:solidFill>
                  <a:schemeClr val="bg1"/>
                </a:solidFill>
                <a:latin typeface="Times New Roman" panose="02020603050405020304" pitchFamily="18" charset="0"/>
                <a:cs typeface="Times New Roman" panose="02020603050405020304" pitchFamily="18" charset="0"/>
              </a:rPr>
              <a:t>The 4</a:t>
            </a:r>
            <a:r>
              <a:rPr lang="en-GB" b="1" baseline="30000" dirty="0">
                <a:ln>
                  <a:solidFill>
                    <a:schemeClr val="bg1"/>
                  </a:solidFill>
                </a:ln>
                <a:solidFill>
                  <a:schemeClr val="bg1"/>
                </a:solidFill>
                <a:latin typeface="Times New Roman" panose="02020603050405020304" pitchFamily="18" charset="0"/>
                <a:cs typeface="Times New Roman" panose="02020603050405020304" pitchFamily="18" charset="0"/>
              </a:rPr>
              <a:t>th</a:t>
            </a:r>
            <a:r>
              <a:rPr lang="en-GB" b="1" dirty="0">
                <a:ln>
                  <a:solidFill>
                    <a:schemeClr val="bg1"/>
                  </a:solidFill>
                </a:ln>
                <a:solidFill>
                  <a:schemeClr val="bg1"/>
                </a:solidFill>
                <a:latin typeface="Times New Roman" panose="02020603050405020304" pitchFamily="18" charset="0"/>
                <a:cs typeface="Times New Roman" panose="02020603050405020304" pitchFamily="18" charset="0"/>
              </a:rPr>
              <a:t> edition easyHistory book in Greek.</a:t>
            </a:r>
          </a:p>
          <a:p>
            <a:pPr algn="ctr"/>
            <a:r>
              <a:rPr lang="en-GB" b="1" dirty="0">
                <a:ln>
                  <a:solidFill>
                    <a:schemeClr val="bg1"/>
                  </a:solidFill>
                </a:ln>
                <a:solidFill>
                  <a:schemeClr val="bg1"/>
                </a:solidFill>
                <a:latin typeface="Times New Roman" panose="02020603050405020304" pitchFamily="18" charset="0"/>
                <a:cs typeface="Times New Roman" panose="02020603050405020304" pitchFamily="18" charset="0"/>
              </a:rPr>
              <a:t>Please take a copy with you.</a:t>
            </a:r>
          </a:p>
        </p:txBody>
      </p:sp>
      <p:sp>
        <p:nvSpPr>
          <p:cNvPr id="8" name="Date Placeholder 7">
            <a:extLst>
              <a:ext uri="{FF2B5EF4-FFF2-40B4-BE49-F238E27FC236}">
                <a16:creationId xmlns:a16="http://schemas.microsoft.com/office/drawing/2014/main" id="{74693FF6-4718-2767-50DD-57D148F861EE}"/>
              </a:ext>
            </a:extLst>
          </p:cNvPr>
          <p:cNvSpPr>
            <a:spLocks noGrp="1"/>
          </p:cNvSpPr>
          <p:nvPr>
            <p:ph type="dt" sz="half" idx="10"/>
          </p:nvPr>
        </p:nvSpPr>
        <p:spPr/>
        <p:txBody>
          <a:bodyPr/>
          <a:lstStyle/>
          <a:p>
            <a:pPr>
              <a:defRPr/>
            </a:pPr>
            <a:fld id="{23E2C991-6E65-4383-8017-8FB7BBDB4FEA}" type="datetime5">
              <a:rPr lang="en-GB" altLang="en-US" smtClean="0"/>
              <a:t>3-Sep-23</a:t>
            </a:fld>
            <a:endParaRPr lang="en-GB" altLang="en-US"/>
          </a:p>
        </p:txBody>
      </p:sp>
      <p:sp>
        <p:nvSpPr>
          <p:cNvPr id="10" name="Slide Number Placeholder 9">
            <a:extLst>
              <a:ext uri="{FF2B5EF4-FFF2-40B4-BE49-F238E27FC236}">
                <a16:creationId xmlns:a16="http://schemas.microsoft.com/office/drawing/2014/main" id="{BA73DE92-DFC0-1AEC-E0D6-AC53CE977A55}"/>
              </a:ext>
            </a:extLst>
          </p:cNvPr>
          <p:cNvSpPr>
            <a:spLocks noGrp="1"/>
          </p:cNvSpPr>
          <p:nvPr>
            <p:ph type="sldNum" sz="quarter" idx="12"/>
          </p:nvPr>
        </p:nvSpPr>
        <p:spPr>
          <a:xfrm>
            <a:off x="5052037" y="4749772"/>
            <a:ext cx="1600200" cy="274637"/>
          </a:xfrm>
        </p:spPr>
        <p:txBody>
          <a:bodyPr/>
          <a:lstStyle/>
          <a:p>
            <a:pPr>
              <a:defRPr/>
            </a:pPr>
            <a:fld id="{65276014-388B-4D8B-9A92-CC7BF381E51A}" type="slidenum">
              <a:rPr lang="en-GB" altLang="en-US" smtClean="0"/>
              <a:pPr>
                <a:defRPr/>
              </a:pPr>
              <a:t>7</a:t>
            </a:fld>
            <a:endParaRPr lang="en-GB" altLang="en-US" dirty="0"/>
          </a:p>
        </p:txBody>
      </p:sp>
      <p:pic>
        <p:nvPicPr>
          <p:cNvPr id="2050" name="Picture 2">
            <a:extLst>
              <a:ext uri="{FF2B5EF4-FFF2-40B4-BE49-F238E27FC236}">
                <a16:creationId xmlns:a16="http://schemas.microsoft.com/office/drawing/2014/main" id="{19B61561-9C8C-F170-D475-14564A268C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8083" y="1120961"/>
            <a:ext cx="2521834" cy="35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ooter Placeholder 4">
            <a:extLst>
              <a:ext uri="{FF2B5EF4-FFF2-40B4-BE49-F238E27FC236}">
                <a16:creationId xmlns:a16="http://schemas.microsoft.com/office/drawing/2014/main" id="{87D35702-D5BB-5202-4D0A-B946B863C35C}"/>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
        <p:nvSpPr>
          <p:cNvPr id="9" name="object 3">
            <a:extLst>
              <a:ext uri="{FF2B5EF4-FFF2-40B4-BE49-F238E27FC236}">
                <a16:creationId xmlns:a16="http://schemas.microsoft.com/office/drawing/2014/main" id="{059B9D52-E02B-26C5-04C9-411D978D8D4E}"/>
              </a:ext>
            </a:extLst>
          </p:cNvPr>
          <p:cNvSpPr/>
          <p:nvPr/>
        </p:nvSpPr>
        <p:spPr>
          <a:xfrm>
            <a:off x="0" y="0"/>
            <a:ext cx="6858000" cy="1062990"/>
          </a:xfrm>
          <a:custGeom>
            <a:avLst/>
            <a:gdLst/>
            <a:ahLst/>
            <a:cxnLst/>
            <a:rect l="l" t="t" r="r" b="b"/>
            <a:pathLst>
              <a:path w="9144000" h="1417320">
                <a:moveTo>
                  <a:pt x="0" y="1417320"/>
                </a:moveTo>
                <a:lnTo>
                  <a:pt x="9144000" y="1417320"/>
                </a:lnTo>
                <a:lnTo>
                  <a:pt x="9144000" y="0"/>
                </a:lnTo>
                <a:lnTo>
                  <a:pt x="0" y="0"/>
                </a:lnTo>
                <a:lnTo>
                  <a:pt x="0" y="1417320"/>
                </a:lnTo>
                <a:close/>
              </a:path>
            </a:pathLst>
          </a:custGeom>
          <a:solidFill>
            <a:srgbClr val="FF6600"/>
          </a:solidFill>
        </p:spPr>
        <p:txBody>
          <a:bodyPr wrap="square" lIns="0" tIns="0" rIns="0" bIns="0" rtlCol="0"/>
          <a:lstStyle/>
          <a:p>
            <a:endParaRPr/>
          </a:p>
        </p:txBody>
      </p:sp>
      <p:sp>
        <p:nvSpPr>
          <p:cNvPr id="15" name="TextBox 14">
            <a:extLst>
              <a:ext uri="{FF2B5EF4-FFF2-40B4-BE49-F238E27FC236}">
                <a16:creationId xmlns:a16="http://schemas.microsoft.com/office/drawing/2014/main" id="{14CBADFB-AD6C-4D87-4503-FD75E1C4EB2B}"/>
              </a:ext>
            </a:extLst>
          </p:cNvPr>
          <p:cNvSpPr txBox="1"/>
          <p:nvPr/>
        </p:nvSpPr>
        <p:spPr>
          <a:xfrm>
            <a:off x="898853" y="308349"/>
            <a:ext cx="5274608" cy="400110"/>
          </a:xfrm>
          <a:prstGeom prst="rect">
            <a:avLst/>
          </a:prstGeom>
          <a:noFill/>
        </p:spPr>
        <p:txBody>
          <a:bodyPr wrap="square" rtlCol="0">
            <a:spAutoFit/>
          </a:bodyPr>
          <a:lstStyle/>
          <a:p>
            <a:pPr algn="ctr"/>
            <a:r>
              <a:rPr lang="en-US" sz="2000" dirty="0">
                <a:solidFill>
                  <a:schemeClr val="bg1"/>
                </a:solidFill>
                <a:latin typeface="Cooper Black" panose="0208090404030B020404" pitchFamily="18" charset="0"/>
              </a:rPr>
              <a:t>easyHistory</a:t>
            </a:r>
            <a:r>
              <a:rPr lang="en-US" sz="2000" dirty="0">
                <a:solidFill>
                  <a:schemeClr val="bg1"/>
                </a:solidFill>
              </a:rPr>
              <a:t> </a:t>
            </a:r>
            <a:r>
              <a:rPr lang="en-US" sz="2000" b="1" dirty="0">
                <a:solidFill>
                  <a:schemeClr val="bg1"/>
                </a:solidFill>
              </a:rPr>
              <a:t>4</a:t>
            </a:r>
            <a:r>
              <a:rPr lang="en-US" sz="2000" b="1" baseline="30000" dirty="0">
                <a:solidFill>
                  <a:schemeClr val="bg1"/>
                </a:solidFill>
              </a:rPr>
              <a:t>th</a:t>
            </a:r>
            <a:r>
              <a:rPr lang="en-US" sz="2000" b="1" dirty="0">
                <a:solidFill>
                  <a:schemeClr val="bg1"/>
                </a:solidFill>
              </a:rPr>
              <a:t> edition in Greek</a:t>
            </a:r>
            <a:endParaRPr lang="en-GB" sz="2000" b="1" dirty="0">
              <a:solidFill>
                <a:schemeClr val="bg1"/>
              </a:solidFill>
            </a:endParaRPr>
          </a:p>
        </p:txBody>
      </p:sp>
    </p:spTree>
    <p:extLst>
      <p:ext uri="{BB962C8B-B14F-4D97-AF65-F5344CB8AC3E}">
        <p14:creationId xmlns:p14="http://schemas.microsoft.com/office/powerpoint/2010/main" val="1884769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52736" y="2464609"/>
            <a:ext cx="5012894" cy="978634"/>
          </a:xfrm>
          <a:prstGeom prst="rect">
            <a:avLst/>
          </a:prstGeom>
        </p:spPr>
        <p:txBody>
          <a:bodyPr vert="horz" wrap="square" lIns="0" tIns="9049" rIns="0" bIns="0" numCol="1" rtlCol="0" anchor="ctr" anchorCtr="0" compatLnSpc="1">
            <a:prstTxWarp prst="textNoShape">
              <a:avLst/>
            </a:prstTxWarp>
            <a:spAutoFit/>
          </a:bodyPr>
          <a:lstStyle/>
          <a:p>
            <a:pPr marL="9525">
              <a:spcBef>
                <a:spcPts val="71"/>
              </a:spcBef>
            </a:pPr>
            <a:r>
              <a:rPr lang="en-US" sz="2100" b="1" spc="-176" dirty="0">
                <a:latin typeface="Arial" panose="020B0604020202020204" pitchFamily="34" charset="0"/>
                <a:cs typeface="Arial" panose="020B0604020202020204" pitchFamily="34" charset="0"/>
              </a:rPr>
              <a:t>1/3</a:t>
            </a:r>
            <a:r>
              <a:rPr lang="en-US" sz="2100" b="1" spc="-176" baseline="30000" dirty="0">
                <a:latin typeface="Arial" panose="020B0604020202020204" pitchFamily="34" charset="0"/>
                <a:cs typeface="Arial" panose="020B0604020202020204" pitchFamily="34" charset="0"/>
              </a:rPr>
              <a:t>rd</a:t>
            </a:r>
            <a:r>
              <a:rPr lang="en-US" sz="2100" b="1" spc="-176" dirty="0">
                <a:latin typeface="Arial" panose="020B0604020202020204" pitchFamily="34" charset="0"/>
                <a:cs typeface="Arial" panose="020B0604020202020204" pitchFamily="34" charset="0"/>
              </a:rPr>
              <a:t> easy family of brands</a:t>
            </a:r>
            <a:br>
              <a:rPr lang="en-US" sz="2100" b="1" spc="-176" dirty="0">
                <a:latin typeface="Arial" panose="020B0604020202020204" pitchFamily="34" charset="0"/>
                <a:cs typeface="Arial" panose="020B0604020202020204" pitchFamily="34" charset="0"/>
              </a:rPr>
            </a:br>
            <a:r>
              <a:rPr lang="en-US" sz="2100" b="1" spc="-176" dirty="0">
                <a:latin typeface="Arial" panose="020B0604020202020204" pitchFamily="34" charset="0"/>
                <a:cs typeface="Arial" panose="020B0604020202020204" pitchFamily="34" charset="0"/>
              </a:rPr>
              <a:t> 1/3</a:t>
            </a:r>
            <a:r>
              <a:rPr lang="en-US" sz="2100" b="1" spc="-176" baseline="30000" dirty="0">
                <a:latin typeface="Arial" panose="020B0604020202020204" pitchFamily="34" charset="0"/>
                <a:cs typeface="Arial" panose="020B0604020202020204" pitchFamily="34" charset="0"/>
              </a:rPr>
              <a:t>rd</a:t>
            </a:r>
            <a:r>
              <a:rPr lang="en-US" sz="2100" b="1" spc="-176" dirty="0">
                <a:latin typeface="Arial" panose="020B0604020202020204" pitchFamily="34" charset="0"/>
                <a:cs typeface="Arial" panose="020B0604020202020204" pitchFamily="34" charset="0"/>
              </a:rPr>
              <a:t> non-easy other investments</a:t>
            </a:r>
            <a:br>
              <a:rPr lang="en-US" sz="2100" b="1" spc="-176" dirty="0">
                <a:latin typeface="Arial" panose="020B0604020202020204" pitchFamily="34" charset="0"/>
                <a:cs typeface="Arial" panose="020B0604020202020204" pitchFamily="34" charset="0"/>
              </a:rPr>
            </a:br>
            <a:r>
              <a:rPr lang="en-US" sz="2100" b="1" spc="-176" dirty="0">
                <a:latin typeface="Arial" panose="020B0604020202020204" pitchFamily="34" charset="0"/>
                <a:cs typeface="Arial" panose="020B0604020202020204" pitchFamily="34" charset="0"/>
              </a:rPr>
              <a:t> 1/3</a:t>
            </a:r>
            <a:r>
              <a:rPr lang="en-US" sz="2100" b="1" spc="-176" baseline="30000" dirty="0">
                <a:latin typeface="Arial" panose="020B0604020202020204" pitchFamily="34" charset="0"/>
                <a:cs typeface="Arial" panose="020B0604020202020204" pitchFamily="34" charset="0"/>
              </a:rPr>
              <a:t>rd</a:t>
            </a:r>
            <a:r>
              <a:rPr lang="en-US" sz="2100" b="1" spc="-176" dirty="0">
                <a:latin typeface="Arial" panose="020B0604020202020204" pitchFamily="34" charset="0"/>
                <a:cs typeface="Arial" panose="020B0604020202020204" pitchFamily="34" charset="0"/>
              </a:rPr>
              <a:t> giving back to society</a:t>
            </a:r>
            <a:endParaRPr sz="21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5C002D6C-9D13-378D-7E7D-92A8F0894D9F}"/>
              </a:ext>
            </a:extLst>
          </p:cNvPr>
          <p:cNvSpPr>
            <a:spLocks noGrp="1"/>
          </p:cNvSpPr>
          <p:nvPr>
            <p:ph type="dt" sz="half" idx="10"/>
          </p:nvPr>
        </p:nvSpPr>
        <p:spPr/>
        <p:txBody>
          <a:bodyPr/>
          <a:lstStyle/>
          <a:p>
            <a:pPr>
              <a:defRPr/>
            </a:pPr>
            <a:fld id="{F2FAC332-4D17-461F-92A1-F76206ECB749}" type="datetime5">
              <a:rPr lang="en-GB" altLang="en-US" smtClean="0"/>
              <a:t>3-Sep-23</a:t>
            </a:fld>
            <a:endParaRPr lang="en-GB" altLang="en-US" dirty="0"/>
          </a:p>
        </p:txBody>
      </p:sp>
      <p:sp>
        <p:nvSpPr>
          <p:cNvPr id="7" name="Slide Number Placeholder 6">
            <a:extLst>
              <a:ext uri="{FF2B5EF4-FFF2-40B4-BE49-F238E27FC236}">
                <a16:creationId xmlns:a16="http://schemas.microsoft.com/office/drawing/2014/main" id="{40DD9218-D551-5E46-DDD7-E12739D4D8DC}"/>
              </a:ext>
            </a:extLst>
          </p:cNvPr>
          <p:cNvSpPr>
            <a:spLocks noGrp="1"/>
          </p:cNvSpPr>
          <p:nvPr>
            <p:ph type="sldNum" sz="quarter" idx="12"/>
          </p:nvPr>
        </p:nvSpPr>
        <p:spPr/>
        <p:txBody>
          <a:bodyPr/>
          <a:lstStyle/>
          <a:p>
            <a:pPr>
              <a:defRPr/>
            </a:pPr>
            <a:fld id="{723C51AB-2A65-4B15-8D2D-2A5BC9BA9223}" type="slidenum">
              <a:rPr lang="en-GB" altLang="en-US" smtClean="0"/>
              <a:pPr>
                <a:defRPr/>
              </a:pPr>
              <a:t>8</a:t>
            </a:fld>
            <a:endParaRPr lang="en-GB" altLang="en-US"/>
          </a:p>
        </p:txBody>
      </p:sp>
      <p:sp>
        <p:nvSpPr>
          <p:cNvPr id="8" name="Footer Placeholder 4">
            <a:extLst>
              <a:ext uri="{FF2B5EF4-FFF2-40B4-BE49-F238E27FC236}">
                <a16:creationId xmlns:a16="http://schemas.microsoft.com/office/drawing/2014/main" id="{60103DE5-2CD3-2AEA-DF38-292EF8C1FE56}"/>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
        <p:nvSpPr>
          <p:cNvPr id="6" name="TextBox 5">
            <a:extLst>
              <a:ext uri="{FF2B5EF4-FFF2-40B4-BE49-F238E27FC236}">
                <a16:creationId xmlns:a16="http://schemas.microsoft.com/office/drawing/2014/main" id="{5F4DFCC0-8DBF-3C17-3D80-3759A8B01837}"/>
              </a:ext>
            </a:extLst>
          </p:cNvPr>
          <p:cNvSpPr txBox="1"/>
          <p:nvPr/>
        </p:nvSpPr>
        <p:spPr>
          <a:xfrm>
            <a:off x="1311166" y="1779515"/>
            <a:ext cx="4403834" cy="369332"/>
          </a:xfrm>
          <a:prstGeom prst="rect">
            <a:avLst/>
          </a:prstGeom>
          <a:noFill/>
        </p:spPr>
        <p:txBody>
          <a:bodyPr wrap="none" rtlCol="0">
            <a:spAutoFit/>
          </a:bodyPr>
          <a:lstStyle/>
          <a:p>
            <a:r>
              <a:rPr lang="en-US" dirty="0"/>
              <a:t>Sir Stelios Haji-Ioannou’s time allocation</a:t>
            </a:r>
            <a:endParaRPr lang="en-GB" dirty="0"/>
          </a:p>
        </p:txBody>
      </p:sp>
      <p:pic>
        <p:nvPicPr>
          <p:cNvPr id="5" name="Graphic 4" descr="Clock with solid fill">
            <a:extLst>
              <a:ext uri="{FF2B5EF4-FFF2-40B4-BE49-F238E27FC236}">
                <a16:creationId xmlns:a16="http://schemas.microsoft.com/office/drawing/2014/main" id="{F607E6DE-7063-D0A2-858A-E11F5A8326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71800" y="757472"/>
            <a:ext cx="914400" cy="914400"/>
          </a:xfrm>
          <a:prstGeom prst="rect">
            <a:avLst/>
          </a:prstGeom>
        </p:spPr>
      </p:pic>
    </p:spTree>
    <p:extLst>
      <p:ext uri="{BB962C8B-B14F-4D97-AF65-F5344CB8AC3E}">
        <p14:creationId xmlns:p14="http://schemas.microsoft.com/office/powerpoint/2010/main" val="979349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3795" y="172899"/>
            <a:ext cx="3690410" cy="484722"/>
          </a:xfrm>
          <a:prstGeom prst="rect">
            <a:avLst/>
          </a:prstGeom>
          <a:noFill/>
        </p:spPr>
        <p:txBody>
          <a:bodyPr wrap="square" lIns="68557" tIns="34277" rIns="68557" bIns="34277" rtlCol="0">
            <a:spAutoFit/>
          </a:bodyPr>
          <a:lstStyle/>
          <a:p>
            <a:r>
              <a:rPr lang="en-GB" sz="2700" b="1" u="sng" dirty="0">
                <a:latin typeface="Times New Roman" panose="02020603050405020304" pitchFamily="18" charset="0"/>
                <a:cs typeface="Times New Roman" panose="02020603050405020304" pitchFamily="18" charset="0"/>
              </a:rPr>
              <a:t>Our Mission</a:t>
            </a:r>
            <a:r>
              <a:rPr lang="en-GB" sz="27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700" b="1" u="sng" dirty="0">
                <a:latin typeface="Times New Roman" panose="02020603050405020304" pitchFamily="18" charset="0"/>
                <a:cs typeface="Times New Roman" panose="02020603050405020304" pitchFamily="18" charset="0"/>
              </a:rPr>
              <a:t>Statement</a:t>
            </a:r>
          </a:p>
        </p:txBody>
      </p:sp>
      <p:sp>
        <p:nvSpPr>
          <p:cNvPr id="5" name="TextBox 4"/>
          <p:cNvSpPr txBox="1"/>
          <p:nvPr/>
        </p:nvSpPr>
        <p:spPr>
          <a:xfrm>
            <a:off x="647691" y="814988"/>
            <a:ext cx="5238582" cy="1023331"/>
          </a:xfrm>
          <a:prstGeom prst="rect">
            <a:avLst/>
          </a:prstGeom>
          <a:noFill/>
        </p:spPr>
        <p:txBody>
          <a:bodyPr wrap="square" lIns="68557" tIns="34277" rIns="68557" bIns="34277" rtlCol="0">
            <a:spAutoFit/>
          </a:bodyPr>
          <a:lstStyle/>
          <a:p>
            <a:pPr algn="ctr"/>
            <a:r>
              <a:rPr lang="en-GB" sz="1400" dirty="0">
                <a:latin typeface="Times New Roman" panose="02020603050405020304" pitchFamily="18" charset="0"/>
                <a:cs typeface="Times New Roman" panose="02020603050405020304" pitchFamily="18" charset="0"/>
              </a:rPr>
              <a:t>The Stelios Philanthropic Foundation’s mission is to support a </a:t>
            </a:r>
            <a:r>
              <a:rPr lang="en-GB" sz="1400" b="1" u="sng" dirty="0">
                <a:latin typeface="Times New Roman" panose="02020603050405020304" pitchFamily="18" charset="0"/>
                <a:cs typeface="Times New Roman" panose="02020603050405020304" pitchFamily="18" charset="0"/>
              </a:rPr>
              <a:t>diverse range</a:t>
            </a:r>
            <a:r>
              <a:rPr lang="en-GB" sz="1400" b="1"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of charitable activities, primarily where the Founder has lived and worked:  Greece, Cyprus, the UK and  Monaco. </a:t>
            </a:r>
          </a:p>
          <a:p>
            <a:pPr algn="ctr"/>
            <a:r>
              <a:rPr lang="en-GB" sz="1400" dirty="0">
                <a:latin typeface="Times New Roman" panose="02020603050405020304" pitchFamily="18" charset="0"/>
                <a:cs typeface="Times New Roman" panose="02020603050405020304" pitchFamily="18" charset="0"/>
              </a:rPr>
              <a:t>Or what we call “</a:t>
            </a:r>
            <a:r>
              <a:rPr lang="en-GB" sz="1400" b="1" u="sng" dirty="0">
                <a:latin typeface="Times New Roman" panose="02020603050405020304" pitchFamily="18" charset="0"/>
                <a:cs typeface="Times New Roman" panose="02020603050405020304" pitchFamily="18" charset="0"/>
              </a:rPr>
              <a:t>close to home</a:t>
            </a:r>
            <a:r>
              <a:rPr lang="en-GB" sz="1400" dirty="0">
                <a:latin typeface="Times New Roman" panose="02020603050405020304" pitchFamily="18" charset="0"/>
                <a:cs typeface="Times New Roman" panose="02020603050405020304" pitchFamily="18" charset="0"/>
              </a:rPr>
              <a:t>”!</a:t>
            </a:r>
          </a:p>
          <a:p>
            <a:endParaRPr lang="en-GB" sz="6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4754" y="1987328"/>
            <a:ext cx="4104456" cy="2614211"/>
          </a:xfrm>
          <a:prstGeom prst="rect">
            <a:avLst/>
          </a:prstGeom>
        </p:spPr>
        <p:style>
          <a:lnRef idx="1">
            <a:schemeClr val="dk1"/>
          </a:lnRef>
          <a:fillRef idx="2">
            <a:schemeClr val="dk1"/>
          </a:fillRef>
          <a:effectRef idx="1">
            <a:schemeClr val="dk1"/>
          </a:effectRef>
          <a:fontRef idx="minor">
            <a:schemeClr val="dk1"/>
          </a:fontRef>
        </p:style>
      </p:pic>
      <p:sp>
        <p:nvSpPr>
          <p:cNvPr id="2" name="Date Placeholder 1">
            <a:extLst>
              <a:ext uri="{FF2B5EF4-FFF2-40B4-BE49-F238E27FC236}">
                <a16:creationId xmlns:a16="http://schemas.microsoft.com/office/drawing/2014/main" id="{0ECD3F7C-CF66-408F-828D-56690F355FB6}"/>
              </a:ext>
            </a:extLst>
          </p:cNvPr>
          <p:cNvSpPr>
            <a:spLocks noGrp="1"/>
          </p:cNvSpPr>
          <p:nvPr>
            <p:ph type="dt" sz="half" idx="10"/>
          </p:nvPr>
        </p:nvSpPr>
        <p:spPr/>
        <p:txBody>
          <a:bodyPr/>
          <a:lstStyle/>
          <a:p>
            <a:pPr>
              <a:defRPr/>
            </a:pPr>
            <a:fld id="{D50CE7C7-3CA0-4FAD-9A7D-D47FEC382B57}" type="datetime5">
              <a:rPr lang="en-GB" altLang="en-US" smtClean="0"/>
              <a:t>3-Sep-23</a:t>
            </a:fld>
            <a:endParaRPr lang="en-GB" altLang="en-US"/>
          </a:p>
        </p:txBody>
      </p:sp>
      <p:sp>
        <p:nvSpPr>
          <p:cNvPr id="7" name="Slide Number Placeholder 6">
            <a:extLst>
              <a:ext uri="{FF2B5EF4-FFF2-40B4-BE49-F238E27FC236}">
                <a16:creationId xmlns:a16="http://schemas.microsoft.com/office/drawing/2014/main" id="{EE73B9D4-98C2-AAF5-65A4-2EACCA3C527C}"/>
              </a:ext>
            </a:extLst>
          </p:cNvPr>
          <p:cNvSpPr>
            <a:spLocks noGrp="1"/>
          </p:cNvSpPr>
          <p:nvPr>
            <p:ph type="sldNum" sz="quarter" idx="12"/>
          </p:nvPr>
        </p:nvSpPr>
        <p:spPr/>
        <p:txBody>
          <a:bodyPr/>
          <a:lstStyle/>
          <a:p>
            <a:pPr>
              <a:defRPr/>
            </a:pPr>
            <a:fld id="{65276014-388B-4D8B-9A92-CC7BF381E51A}" type="slidenum">
              <a:rPr lang="en-GB" altLang="en-US" smtClean="0"/>
              <a:pPr>
                <a:defRPr/>
              </a:pPr>
              <a:t>9</a:t>
            </a:fld>
            <a:endParaRPr lang="en-GB" altLang="en-US"/>
          </a:p>
        </p:txBody>
      </p:sp>
      <p:sp>
        <p:nvSpPr>
          <p:cNvPr id="8" name="Footer Placeholder 4">
            <a:extLst>
              <a:ext uri="{FF2B5EF4-FFF2-40B4-BE49-F238E27FC236}">
                <a16:creationId xmlns:a16="http://schemas.microsoft.com/office/drawing/2014/main" id="{F071C80B-07FE-1E79-E542-F682F578D4D2}"/>
              </a:ext>
            </a:extLst>
          </p:cNvPr>
          <p:cNvSpPr>
            <a:spLocks noGrp="1"/>
          </p:cNvSpPr>
          <p:nvPr>
            <p:ph type="ftr" sz="quarter" idx="11"/>
          </p:nvPr>
        </p:nvSpPr>
        <p:spPr>
          <a:xfrm>
            <a:off x="2343150" y="4767264"/>
            <a:ext cx="2171700" cy="274637"/>
          </a:xfrm>
        </p:spPr>
        <p:txBody>
          <a:bodyPr/>
          <a:lstStyle/>
          <a:p>
            <a:pPr>
              <a:defRPr/>
            </a:pPr>
            <a:r>
              <a:rPr lang="en-GB" altLang="en-US" dirty="0"/>
              <a:t>Stelios Awards for Young Entrepreneurs in Greece 4sep23</a:t>
            </a:r>
          </a:p>
        </p:txBody>
      </p:sp>
    </p:spTree>
    <p:extLst>
      <p:ext uri="{BB962C8B-B14F-4D97-AF65-F5344CB8AC3E}">
        <p14:creationId xmlns:p14="http://schemas.microsoft.com/office/powerpoint/2010/main" val="381842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2212</TotalTime>
  <Words>1596</Words>
  <Application>Microsoft Office PowerPoint</Application>
  <PresentationFormat>Custom</PresentationFormat>
  <Paragraphs>225</Paragraphs>
  <Slides>37</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37</vt:i4>
      </vt:variant>
    </vt:vector>
  </HeadingPairs>
  <TitlesOfParts>
    <vt:vector size="50" baseType="lpstr">
      <vt:lpstr>Arial</vt:lpstr>
      <vt:lpstr>Barlow</vt:lpstr>
      <vt:lpstr>Barlow Light</vt:lpstr>
      <vt:lpstr>Calibri</vt:lpstr>
      <vt:lpstr>Candara</vt:lpstr>
      <vt:lpstr>Century Gothic</vt:lpstr>
      <vt:lpstr>Cooper Black</vt:lpstr>
      <vt:lpstr>Georgia</vt:lpstr>
      <vt:lpstr>Lexend SemiBold</vt:lpstr>
      <vt:lpstr>Times New Roman</vt:lpstr>
      <vt:lpstr>Trebuchet MS</vt:lpstr>
      <vt:lpstr>Office Theme</vt:lpstr>
      <vt:lpstr>Simple Light</vt:lpstr>
      <vt:lpstr>PowerPoint Presentation</vt:lpstr>
      <vt:lpstr>PowerPoint Presentation</vt:lpstr>
      <vt:lpstr>easyGroup®</vt:lpstr>
      <vt:lpstr>Creating easy</vt:lpstr>
      <vt:lpstr>PowerPoint Presentation</vt:lpstr>
      <vt:lpstr>Creating easy</vt:lpstr>
      <vt:lpstr>Creating easy</vt:lpstr>
      <vt:lpstr>1/3rd easy family of brands  1/3rd non-easy other investments  1/3rd giving back to society</vt:lpstr>
      <vt:lpstr>PowerPoint Presentation</vt:lpstr>
      <vt:lpstr>PowerPoint Presentation</vt:lpstr>
      <vt:lpstr>PowerPoint Presentation</vt:lpstr>
      <vt:lpstr>PowerPoint Presentation</vt:lpstr>
      <vt:lpstr>PowerPoint Presentation</vt:lpstr>
      <vt:lpstr>Donations to Other Charities in Greece </vt:lpstr>
      <vt:lpstr>The “Stelios Foundation Conference Hall”  in Plaka  </vt:lpstr>
      <vt:lpstr>PowerPoint Presentation</vt:lpstr>
      <vt:lpstr>Criteria for the  “Stelios Awards for Young Entrepreneurs in Greece 2023” </vt:lpstr>
      <vt:lpstr>Past winners of the “Stelios Awards for Young Entrepreneurs in Greece” </vt:lpstr>
      <vt:lpstr>Presenting the winners of the 2023  “Stelios Awards for Young Entrepreneurs in Greece”  Thank you to all 46 applicants!   </vt:lpstr>
      <vt:lpstr>3rd prize €20,000   </vt:lpstr>
      <vt:lpstr>    Giannis Xoxolis  Προεγενέστερη οικογενειακή επιχείρηση από το 1960 Νέα επιχείρηση aithrio.com το 2017    2017 - Αναζήτηση στρατηγικής για νέα επιχείρηση  Κενό στην αγορά  Κανάλι Ηλεκτρονικό εμπόριο  Niche αγορά μικρός ανταγωνισμός ελάχιστο κεφάλαιο  Facebook για έρευνα αγοράς  </vt:lpstr>
      <vt:lpstr>2018 - Αithrio.com - Καλύμματα Επίπλων  Τα Έτοιμα Καλύμματα είναι ο εύκολος  τρόπος για την προστασία και ανανέωση επίπλων με χαμηλό κόστος.  Ανταγωνιστικό Πλεονέκτημα  Ισπανία - Shopify  Εβδομαδιαία Αγορά - Μικρό Κεφάλαιο  Ποικιλία σε σχέδια και χρώματα  Ανταγωνιστικές Τιμές - Ανταγωνιστικά Margins  Εξειδίκευση σαν Υπηρεσία   3D Απεικονίσεις   Product Mix   Διερεύνηση του προϊοντικού μείγματος </vt:lpstr>
      <vt:lpstr>2019 - 2020   Ανακαίνιση Καταστήματος  Η μεγαλύτερη εβδομαδιαία αποστολή Καλυμμάτων 10-12-2020 - 700 παραγγελίες - 50.000€  Συνέντευξη Ναυτεμπορική για την διάκριση μας στα Stelios Awards   </vt:lpstr>
      <vt:lpstr>2020 –2021  Μεταφορά σε Αποθήκη - Γραφεία Απασχολεί full time 10 άτομα 42.000 Ενεργά Προϊόντα  από 25 Προμηθευτές  Καλύμματα Επίπλων Λευκά Είδη  Διακόσμηση Ξενοδοχειακά κ.α.  2022 - 2023 Πανδημία &amp; Διατήρηση Τζίρου          </vt:lpstr>
      <vt:lpstr>PowerPoint Presentation</vt:lpstr>
      <vt:lpstr>PowerPoint Presentation</vt:lpstr>
      <vt:lpstr>OUR MAIN CHANNELS</vt:lpstr>
      <vt:lpstr>GREEK FINANCIAL INFLUENCING</vt:lpstr>
      <vt:lpstr>90.000.000+</vt:lpstr>
      <vt:lpstr>PowerPoint Presentation</vt:lpstr>
      <vt:lpstr>PowerPoint Presentation</vt:lpstr>
      <vt:lpstr>PowerPoint Presentation</vt:lpstr>
      <vt:lpstr>PowerPoint Presentation</vt:lpstr>
      <vt:lpstr>PowerPoint Presentation</vt:lpstr>
      <vt:lpstr>Partnership of cinobo with the easy family of brands </vt:lpstr>
      <vt:lpstr>PowerPoint Presentation</vt:lpstr>
      <vt:lpstr>PowerPoint Presentation</vt:lpstr>
    </vt:vector>
  </TitlesOfParts>
  <Company>0wn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0wner</dc:creator>
  <cp:lastModifiedBy>Panagiotis.Kostarakis@stelios.com</cp:lastModifiedBy>
  <cp:revision>620</cp:revision>
  <cp:lastPrinted>2023-09-03T14:22:14Z</cp:lastPrinted>
  <dcterms:created xsi:type="dcterms:W3CDTF">2015-10-27T16:05:33Z</dcterms:created>
  <dcterms:modified xsi:type="dcterms:W3CDTF">2023-09-03T15:17:32Z</dcterms:modified>
</cp:coreProperties>
</file>